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36" r:id="rId2"/>
    <p:sldId id="437" r:id="rId3"/>
    <p:sldId id="441" r:id="rId4"/>
    <p:sldId id="347" r:id="rId5"/>
    <p:sldId id="339" r:id="rId6"/>
    <p:sldId id="440" r:id="rId7"/>
    <p:sldId id="439" r:id="rId8"/>
    <p:sldId id="438" r:id="rId9"/>
    <p:sldId id="442" r:id="rId10"/>
    <p:sldId id="444" r:id="rId11"/>
    <p:sldId id="443" r:id="rId12"/>
    <p:sldId id="383" r:id="rId13"/>
    <p:sldId id="394" r:id="rId14"/>
    <p:sldId id="408" r:id="rId15"/>
    <p:sldId id="405" r:id="rId16"/>
    <p:sldId id="409" r:id="rId17"/>
    <p:sldId id="406" r:id="rId18"/>
    <p:sldId id="410" r:id="rId19"/>
    <p:sldId id="411" r:id="rId20"/>
    <p:sldId id="412" r:id="rId21"/>
    <p:sldId id="413" r:id="rId22"/>
    <p:sldId id="414" r:id="rId23"/>
    <p:sldId id="445" r:id="rId24"/>
    <p:sldId id="446" r:id="rId25"/>
    <p:sldId id="447" r:id="rId26"/>
    <p:sldId id="415" r:id="rId27"/>
    <p:sldId id="416" r:id="rId28"/>
    <p:sldId id="417" r:id="rId29"/>
    <p:sldId id="448" r:id="rId30"/>
    <p:sldId id="449" r:id="rId31"/>
    <p:sldId id="321" r:id="rId32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80"/>
    <a:srgbClr val="009999"/>
    <a:srgbClr val="CC00FF"/>
    <a:srgbClr val="EE3112"/>
    <a:srgbClr val="00133A"/>
    <a:srgbClr val="F04A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97" d="100"/>
          <a:sy n="97" d="100"/>
        </p:scale>
        <p:origin x="84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19T17:18:33.539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49,'4191'0,"-3912"-24,-185 12,99-1,289 15,-459-2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19T17:19:14.209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06AE7-0581-43DB-B244-EB41F506DC44}" type="datetimeFigureOut">
              <a:rPr lang="tr-TR" smtClean="0"/>
              <a:t>20.10.2022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8D966-5C0B-4EB9-B932-E4B5C589E6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6363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06AE7-0581-43DB-B244-EB41F506DC44}" type="datetimeFigureOut">
              <a:rPr lang="tr-TR" smtClean="0"/>
              <a:t>20.10.2022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8D966-5C0B-4EB9-B932-E4B5C589E6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26428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06AE7-0581-43DB-B244-EB41F506DC44}" type="datetimeFigureOut">
              <a:rPr lang="tr-TR" smtClean="0"/>
              <a:t>20.10.2022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8D966-5C0B-4EB9-B932-E4B5C589E6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97709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06AE7-0581-43DB-B244-EB41F506DC44}" type="datetimeFigureOut">
              <a:rPr lang="tr-TR" smtClean="0"/>
              <a:t>20.10.2022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8D966-5C0B-4EB9-B932-E4B5C589E6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852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06AE7-0581-43DB-B244-EB41F506DC44}" type="datetimeFigureOut">
              <a:rPr lang="tr-TR" smtClean="0"/>
              <a:t>20.10.2022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8D966-5C0B-4EB9-B932-E4B5C589E6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64678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06AE7-0581-43DB-B244-EB41F506DC44}" type="datetimeFigureOut">
              <a:rPr lang="tr-TR" smtClean="0"/>
              <a:t>20.10.2022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8D966-5C0B-4EB9-B932-E4B5C589E6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57061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06AE7-0581-43DB-B244-EB41F506DC44}" type="datetimeFigureOut">
              <a:rPr lang="tr-TR" smtClean="0"/>
              <a:t>20.10.2022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8D966-5C0B-4EB9-B932-E4B5C589E6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08405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06AE7-0581-43DB-B244-EB41F506DC44}" type="datetimeFigureOut">
              <a:rPr lang="tr-TR" smtClean="0"/>
              <a:t>20.10.2022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8D966-5C0B-4EB9-B932-E4B5C589E6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04378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06AE7-0581-43DB-B244-EB41F506DC44}" type="datetimeFigureOut">
              <a:rPr lang="tr-TR" smtClean="0"/>
              <a:t>20.10.2022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8D966-5C0B-4EB9-B932-E4B5C589E6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28209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06AE7-0581-43DB-B244-EB41F506DC44}" type="datetimeFigureOut">
              <a:rPr lang="tr-TR" smtClean="0"/>
              <a:t>20.10.2022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8D966-5C0B-4EB9-B932-E4B5C589E6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98110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06AE7-0581-43DB-B244-EB41F506DC44}" type="datetimeFigureOut">
              <a:rPr lang="tr-TR" smtClean="0"/>
              <a:t>20.10.2022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8D966-5C0B-4EB9-B932-E4B5C589E6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25581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06AE7-0581-43DB-B244-EB41F506DC44}" type="datetimeFigureOut">
              <a:rPr lang="tr-TR" smtClean="0"/>
              <a:t>20.10.2022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8D966-5C0B-4EB9-B932-E4B5C589E6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42879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bozden@yildiz.edu.t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kadakod.com/raspberry-pi-gpio-kutuphanesini-kullanarak-led-kontrolu/#more-2128" TargetMode="Externa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tr.pinout.xyz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tr.pinout.xyz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tr.pinout.xyz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r.wikipedia.org/wiki/Serial_Peripheral_Interface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tr.pinout.xyz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hyperlink" Target="https://www.analog.com/en/index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tr.pinout.xyz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electronicwings.com/raspberry-pi/raspberry-pi-uart-communication-using-python-and-c" TargetMode="Externa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tr.pinout.xyz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2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0.png"/><Relationship Id="rId4" Type="http://schemas.openxmlformats.org/officeDocument/2006/relationships/hyperlink" Target="https://commons.wikimedia.org/" TargetMode="External"/><Relationship Id="rId9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hyperlink" Target="https://elinux.org/RPi_GPIO_Code_Samples#Ruby" TargetMode="External"/><Relationship Id="rId18" Type="http://schemas.openxmlformats.org/officeDocument/2006/relationships/hyperlink" Target="https://elinux.org/RPi_GPIO_Code_Samples#RPIO" TargetMode="External"/><Relationship Id="rId26" Type="http://schemas.openxmlformats.org/officeDocument/2006/relationships/hyperlink" Target="https://elinux.org/RPi_GPIO_Code_Samples#Java" TargetMode="External"/><Relationship Id="rId39" Type="http://schemas.openxmlformats.org/officeDocument/2006/relationships/hyperlink" Target="https://elinux.org/RPi_GPIO_Code_Samples#BASIC_2" TargetMode="External"/><Relationship Id="rId21" Type="http://schemas.openxmlformats.org/officeDocument/2006/relationships/hyperlink" Target="https://elinux.org/RPi_GPIO_Code_Samples#Scratch_using_the_ScratchGPIO" TargetMode="External"/><Relationship Id="rId34" Type="http://schemas.openxmlformats.org/officeDocument/2006/relationships/hyperlink" Target="https://elinux.org/RPi_GPIO_Code_Samples#pigpio_-_.2Fdev.2Fpigpio_interface" TargetMode="External"/><Relationship Id="rId42" Type="http://schemas.openxmlformats.org/officeDocument/2006/relationships/hyperlink" Target="https://elinux.org/RPi_GPIO_Code_Samples#Example_of_an_.28unstructured.29_BASIC_program" TargetMode="External"/><Relationship Id="rId47" Type="http://schemas.openxmlformats.org/officeDocument/2006/relationships/hyperlink" Target="https://elinux.org/RPi_GPIO_Code_Samples#Graphical_User_Interfaces" TargetMode="External"/><Relationship Id="rId7" Type="http://schemas.openxmlformats.org/officeDocument/2006/relationships/hyperlink" Target="https://elinux.org/RPi_GPIO_Code_Samples#sysfs" TargetMode="External"/><Relationship Id="rId2" Type="http://schemas.openxmlformats.org/officeDocument/2006/relationships/image" Target="../media/image2.jpeg"/><Relationship Id="rId16" Type="http://schemas.openxmlformats.org/officeDocument/2006/relationships/hyperlink" Target="https://elinux.org/RPi_GPIO_Code_Samples#RPi.GPIO" TargetMode="External"/><Relationship Id="rId29" Type="http://schemas.openxmlformats.org/officeDocument/2006/relationships/hyperlink" Target="https://elinux.org/RPi_GPIO_Code_Samples#Java_Webapp_GPIO_web_control_via_HTTP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linux.org/RPi_GPIO_Code_Samples#WiringPi" TargetMode="External"/><Relationship Id="rId11" Type="http://schemas.openxmlformats.org/officeDocument/2006/relationships/hyperlink" Target="https://elinux.org/RPi_GPIO_Code_Samples#rgpio_.28local_.26_remote_.2Fdev.2Fgpiochip_I.2FF.29" TargetMode="External"/><Relationship Id="rId24" Type="http://schemas.openxmlformats.org/officeDocument/2006/relationships/hyperlink" Target="https://elinux.org/RPi_GPIO_Code_Samples#RpiScratchIO_-_Installation" TargetMode="External"/><Relationship Id="rId32" Type="http://schemas.openxmlformats.org/officeDocument/2006/relationships/hyperlink" Target="https://elinux.org/RPi_GPIO_Code_Samples#wiringPi_-_gpio_utility" TargetMode="External"/><Relationship Id="rId37" Type="http://schemas.openxmlformats.org/officeDocument/2006/relationships/hyperlink" Target="https://elinux.org/RPi_GPIO_Code_Samples#BASIC" TargetMode="External"/><Relationship Id="rId40" Type="http://schemas.openxmlformats.org/officeDocument/2006/relationships/hyperlink" Target="https://elinux.org/RPi_GPIO_Code_Samples#Bywater_BASIC_Interpreter" TargetMode="External"/><Relationship Id="rId45" Type="http://schemas.openxmlformats.org/officeDocument/2006/relationships/hyperlink" Target="https://elinux.org/RPi_GPIO_Code_Samples#Gambas_with_wiringPi" TargetMode="External"/><Relationship Id="rId5" Type="http://schemas.openxmlformats.org/officeDocument/2006/relationships/hyperlink" Target="https://elinux.org/RPi_GPIO_Code_Samples#Direct_register_access" TargetMode="External"/><Relationship Id="rId15" Type="http://schemas.openxmlformats.org/officeDocument/2006/relationships/hyperlink" Target="https://elinux.org/RPi_GPIO_Code_Samples#Python" TargetMode="External"/><Relationship Id="rId23" Type="http://schemas.openxmlformats.org/officeDocument/2006/relationships/hyperlink" Target="https://elinux.org/RPi_GPIO_Code_Samples#RpiScratchIO" TargetMode="External"/><Relationship Id="rId28" Type="http://schemas.openxmlformats.org/officeDocument/2006/relationships/hyperlink" Target="https://elinux.org/RPi_GPIO_Code_Samples#Java_2" TargetMode="External"/><Relationship Id="rId36" Type="http://schemas.openxmlformats.org/officeDocument/2006/relationships/hyperlink" Target="https://elinux.org/RPi_GPIO_Code_Samples#Lazarus_.2F_Free_Pascal" TargetMode="External"/><Relationship Id="rId10" Type="http://schemas.openxmlformats.org/officeDocument/2006/relationships/hyperlink" Target="https://elinux.org/RPi_GPIO_Code_Samples#lgpio_.28local_.2Fdev.2Fgpiochip_I.2FF.29" TargetMode="External"/><Relationship Id="rId19" Type="http://schemas.openxmlformats.org/officeDocument/2006/relationships/hyperlink" Target="https://elinux.org/RPi_GPIO_Code_Samples#WiringPi2-Python" TargetMode="External"/><Relationship Id="rId31" Type="http://schemas.openxmlformats.org/officeDocument/2006/relationships/hyperlink" Target="https://elinux.org/RPi_GPIO_Code_Samples#sysfs.2C_part_of_the_raspbian_operating_system" TargetMode="External"/><Relationship Id="rId44" Type="http://schemas.openxmlformats.org/officeDocument/2006/relationships/hyperlink" Target="https://elinux.org/RPi_GPIO_Code_Samples#Gambas" TargetMode="External"/><Relationship Id="rId4" Type="http://schemas.openxmlformats.org/officeDocument/2006/relationships/hyperlink" Target="https://elinux.org/RPi_GPIO_Code_Samples#C" TargetMode="External"/><Relationship Id="rId9" Type="http://schemas.openxmlformats.org/officeDocument/2006/relationships/hyperlink" Target="https://elinux.org/RPi_GPIO_Code_Samples#pigpio" TargetMode="External"/><Relationship Id="rId14" Type="http://schemas.openxmlformats.org/officeDocument/2006/relationships/hyperlink" Target="https://elinux.org/RPi_GPIO_Code_Samples#Perl" TargetMode="External"/><Relationship Id="rId22" Type="http://schemas.openxmlformats.org/officeDocument/2006/relationships/hyperlink" Target="https://elinux.org/RPi_GPIO_Code_Samples#Pridopia_Scratch_Rs-Pi-GPIO_driver" TargetMode="External"/><Relationship Id="rId27" Type="http://schemas.openxmlformats.org/officeDocument/2006/relationships/hyperlink" Target="https://elinux.org/RPi_GPIO_Code_Samples#Java_using_the_Pi4J_Library" TargetMode="External"/><Relationship Id="rId30" Type="http://schemas.openxmlformats.org/officeDocument/2006/relationships/hyperlink" Target="https://elinux.org/RPi_GPIO_Code_Samples#Shell" TargetMode="External"/><Relationship Id="rId35" Type="http://schemas.openxmlformats.org/officeDocument/2006/relationships/hyperlink" Target="https://elinux.org/RPi_GPIO_Code_Samples#libgpiod_-_C_library_and_tools_for_interacting_with_the_linux_GPIO_character_device" TargetMode="External"/><Relationship Id="rId43" Type="http://schemas.openxmlformats.org/officeDocument/2006/relationships/hyperlink" Target="https://elinux.org/RPi_GPIO_Code_Samples#BBC_BASIC" TargetMode="External"/><Relationship Id="rId8" Type="http://schemas.openxmlformats.org/officeDocument/2006/relationships/hyperlink" Target="https://elinux.org/RPi_GPIO_Code_Samples#bcm2835_library" TargetMode="External"/><Relationship Id="rId3" Type="http://schemas.openxmlformats.org/officeDocument/2006/relationships/image" Target="../media/image1.png"/><Relationship Id="rId12" Type="http://schemas.openxmlformats.org/officeDocument/2006/relationships/hyperlink" Target="https://elinux.org/RPi_GPIO_Code_Samples#C.23" TargetMode="External"/><Relationship Id="rId17" Type="http://schemas.openxmlformats.org/officeDocument/2006/relationships/hyperlink" Target="https://elinux.org/RPi_GPIO_Code_Samples#pigpio_2" TargetMode="External"/><Relationship Id="rId25" Type="http://schemas.openxmlformats.org/officeDocument/2006/relationships/hyperlink" Target="https://elinux.org/RPi_GPIO_Code_Samples#RpiScratchIO_-_Documentation_and_examples" TargetMode="External"/><Relationship Id="rId33" Type="http://schemas.openxmlformats.org/officeDocument/2006/relationships/hyperlink" Target="https://elinux.org/RPi_GPIO_Code_Samples#pigpio_-_pigs_utility" TargetMode="External"/><Relationship Id="rId38" Type="http://schemas.openxmlformats.org/officeDocument/2006/relationships/hyperlink" Target="https://elinux.org/RPi_GPIO_Code_Samples#BASIC_-_Return_to_BASIC" TargetMode="External"/><Relationship Id="rId46" Type="http://schemas.openxmlformats.org/officeDocument/2006/relationships/hyperlink" Target="https://elinux.org/RPi_GPIO_Code_Samples#Gambas_with_pigpio" TargetMode="External"/><Relationship Id="rId20" Type="http://schemas.openxmlformats.org/officeDocument/2006/relationships/hyperlink" Target="https://elinux.org/RPi_GPIO_Code_Samples#Scratch" TargetMode="External"/><Relationship Id="rId41" Type="http://schemas.openxmlformats.org/officeDocument/2006/relationships/hyperlink" Target="https://elinux.org/RPi_GPIO_Code_Samples#BASIC_programming_of_the_I.2FO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linux.org/RPi_GPIO_Code_Samples#RPi.GPIO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Relationship Id="rId9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makeuseof.com/tag/raspberry-pi-commands-cheat-sheet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s.raspberrypi.org/en/projects/raspberry-pi-getting-started/2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www.hackster.io/the-swiftpi-team/swift-3-0-for-raspberry-pi-gpio-getting-started-393dd4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z="1600" b="1" smtClean="0"/>
              <a:pPr>
                <a:defRPr/>
              </a:pPr>
              <a:t>1</a:t>
            </a:fld>
            <a:endParaRPr lang="tr-TR" b="1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3498889" y="3206320"/>
            <a:ext cx="5194221" cy="2601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tr-TR" sz="1800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Arş. Gör. Burak Ahmet ÖZDEN</a:t>
            </a:r>
            <a:br>
              <a:rPr lang="en-US" sz="1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sz="1800" b="1" kern="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bozden@yildiz.edu.tr</a:t>
            </a:r>
            <a:endParaRPr lang="tr-TR" sz="18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tr-TR" sz="18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"/>
          <p:cNvSpPr/>
          <p:nvPr/>
        </p:nvSpPr>
        <p:spPr>
          <a:xfrm>
            <a:off x="2499389" y="841468"/>
            <a:ext cx="716910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Gömülü</a:t>
            </a:r>
            <a:r>
              <a:rPr lang="tr-TR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Sistemler 2022 Güz</a:t>
            </a:r>
          </a:p>
          <a:p>
            <a:pPr algn="ctr"/>
            <a:r>
              <a:rPr lang="tr-TR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Lab. 0: </a:t>
            </a:r>
            <a:r>
              <a:rPr lang="nn-NO" sz="3600" b="1" i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Raspberry Pi ile Temel Konfigürasyon</a:t>
            </a:r>
            <a:endParaRPr lang="tr-TR" sz="3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7271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EB847B33-EEA0-80E2-98C7-AA215ADD25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7" t="3124" r="-1" b="-1"/>
          <a:stretch/>
        </p:blipFill>
        <p:spPr>
          <a:xfrm>
            <a:off x="-47625" y="10"/>
            <a:ext cx="7808244" cy="6863475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7" name="Resim 6" descr="metin, elektronik eşyalar, devre içeren bir resim&#10;&#10;Açıklama otomatik olarak oluşturuldu">
            <a:extLst>
              <a:ext uri="{FF2B5EF4-FFF2-40B4-BE49-F238E27FC236}">
                <a16:creationId xmlns:a16="http://schemas.microsoft.com/office/drawing/2014/main" id="{201AF2C0-D46A-AA30-E772-E5E795B772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4" r="5259" b="-1"/>
          <a:stretch/>
        </p:blipFill>
        <p:spPr>
          <a:xfrm>
            <a:off x="4237778" y="10"/>
            <a:ext cx="6401647" cy="6852984"/>
          </a:xfrm>
          <a:custGeom>
            <a:avLst/>
            <a:gdLst/>
            <a:ahLst/>
            <a:cxnLst/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9708204" y="6356350"/>
            <a:ext cx="164559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C74EA5F-23BF-4599-9254-AB297D09D0A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  <a:defRPr/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2" name="Picture 1" descr="metin, küçük resim içeren bir resim&#10;&#10;Açıklama otomatik olarak oluşturuldu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D00A549E-A45C-FB66-D27E-1CE3A87831BF}"/>
              </a:ext>
            </a:extLst>
          </p:cNvPr>
          <p:cNvSpPr txBox="1"/>
          <p:nvPr/>
        </p:nvSpPr>
        <p:spPr>
          <a:xfrm>
            <a:off x="10668000" y="6033184"/>
            <a:ext cx="16455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hlinkClick r:id="rId5"/>
              </a:rPr>
              <a:t>Raspberry Pi (kadakod.com)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752904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53028" y="1988392"/>
            <a:ext cx="9144000" cy="2387600"/>
          </a:xfrm>
        </p:spPr>
        <p:txBody>
          <a:bodyPr/>
          <a:lstStyle/>
          <a:p>
            <a:pPr eaLnBrk="1" hangingPunct="1"/>
            <a:endParaRPr lang="tr-T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r-TR" dirty="0"/>
          </a:p>
        </p:txBody>
      </p:sp>
      <p:pic>
        <p:nvPicPr>
          <p:cNvPr id="2052" name="Picture 4" descr="Latest_Nanotechnology"/>
          <p:cNvPicPr>
            <a:picLocks noChangeAspect="1" noChangeArrowheads="1"/>
          </p:cNvPicPr>
          <p:nvPr/>
        </p:nvPicPr>
        <p:blipFill>
          <a:blip r:embed="rId2" cstate="print">
            <a:lum bright="70000" contrast="-82000"/>
            <a:grayscl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11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28C4294A-1B0D-708E-4DFB-B739163CAE4B}"/>
              </a:ext>
            </a:extLst>
          </p:cNvPr>
          <p:cNvSpPr txBox="1"/>
          <p:nvPr/>
        </p:nvSpPr>
        <p:spPr>
          <a:xfrm>
            <a:off x="0" y="581254"/>
            <a:ext cx="12192000" cy="6488828"/>
          </a:xfrm>
          <a:prstGeom prst="rect">
            <a:avLst/>
          </a:prstGeom>
          <a:solidFill>
            <a:srgbClr val="00133A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tr-TR" sz="2800" b="1" i="0" dirty="0" err="1">
                <a:solidFill>
                  <a:srgbClr val="FF79C6"/>
                </a:solidFill>
                <a:effectLst/>
                <a:latin typeface="inherit"/>
              </a:rPr>
              <a:t>import</a:t>
            </a:r>
            <a:r>
              <a:rPr lang="tr-TR" sz="2800" b="0" i="0" dirty="0">
                <a:solidFill>
                  <a:srgbClr val="F8F8F2"/>
                </a:solidFill>
                <a:effectLst/>
                <a:latin typeface="inherit"/>
              </a:rPr>
              <a:t> time</a:t>
            </a:r>
            <a:endParaRPr lang="tr-TR" sz="2800" b="0" i="0" dirty="0">
              <a:solidFill>
                <a:srgbClr val="6272A4"/>
              </a:solidFill>
              <a:effectLst/>
              <a:latin typeface="inherit"/>
            </a:endParaRPr>
          </a:p>
          <a:p>
            <a:pPr algn="l" fontAlgn="base">
              <a:lnSpc>
                <a:spcPct val="150000"/>
              </a:lnSpc>
            </a:pPr>
            <a:r>
              <a:rPr lang="tr-TR" sz="2800" b="1" i="0" dirty="0" err="1">
                <a:solidFill>
                  <a:srgbClr val="FF79C6"/>
                </a:solidFill>
                <a:effectLst/>
                <a:latin typeface="inherit"/>
              </a:rPr>
              <a:t>import</a:t>
            </a:r>
            <a:r>
              <a:rPr lang="tr-TR" sz="2800" b="0" i="0" dirty="0">
                <a:solidFill>
                  <a:srgbClr val="F8F8F2"/>
                </a:solidFill>
                <a:effectLst/>
                <a:latin typeface="inherit"/>
              </a:rPr>
              <a:t> </a:t>
            </a:r>
            <a:r>
              <a:rPr lang="tr-TR" sz="2800" b="0" i="0" dirty="0" err="1">
                <a:solidFill>
                  <a:srgbClr val="F8F8F2"/>
                </a:solidFill>
                <a:effectLst/>
                <a:latin typeface="inherit"/>
              </a:rPr>
              <a:t>RPi.GPIO</a:t>
            </a:r>
            <a:r>
              <a:rPr lang="tr-TR" sz="2800" b="0" i="0" dirty="0">
                <a:solidFill>
                  <a:srgbClr val="F8F8F2"/>
                </a:solidFill>
                <a:effectLst/>
                <a:latin typeface="inherit"/>
              </a:rPr>
              <a:t> </a:t>
            </a:r>
            <a:r>
              <a:rPr lang="tr-TR" sz="2800" b="1" i="0" dirty="0">
                <a:solidFill>
                  <a:srgbClr val="FF79C6"/>
                </a:solidFill>
                <a:effectLst/>
                <a:latin typeface="inherit"/>
              </a:rPr>
              <a:t>as</a:t>
            </a:r>
            <a:r>
              <a:rPr lang="tr-TR" sz="2800" b="0" i="0" dirty="0">
                <a:solidFill>
                  <a:srgbClr val="F8F8F2"/>
                </a:solidFill>
                <a:effectLst/>
                <a:latin typeface="inherit"/>
              </a:rPr>
              <a:t> GPIO </a:t>
            </a:r>
            <a:r>
              <a:rPr lang="tr-TR" sz="2800" b="0" i="0" dirty="0">
                <a:solidFill>
                  <a:srgbClr val="FFFF00"/>
                </a:solidFill>
                <a:effectLst/>
                <a:latin typeface="inherit"/>
              </a:rPr>
              <a:t># GPIO Kütüphanesini kullan</a:t>
            </a:r>
          </a:p>
          <a:p>
            <a:pPr algn="l" fontAlgn="base">
              <a:lnSpc>
                <a:spcPct val="150000"/>
              </a:lnSpc>
            </a:pPr>
            <a:r>
              <a:rPr lang="tr-TR" sz="2800" b="0" i="0" dirty="0" err="1">
                <a:solidFill>
                  <a:srgbClr val="F8F8F2"/>
                </a:solidFill>
                <a:effectLst/>
                <a:latin typeface="inherit"/>
              </a:rPr>
              <a:t>GPIO.</a:t>
            </a:r>
            <a:r>
              <a:rPr lang="tr-TR" sz="2800" b="0" i="0" dirty="0" err="1">
                <a:solidFill>
                  <a:srgbClr val="8BE9FD"/>
                </a:solidFill>
                <a:effectLst/>
                <a:latin typeface="inherit"/>
              </a:rPr>
              <a:t>setmode</a:t>
            </a:r>
            <a:r>
              <a:rPr lang="tr-TR" sz="2800" b="1" i="0" dirty="0">
                <a:solidFill>
                  <a:srgbClr val="F8F8F2"/>
                </a:solidFill>
                <a:effectLst/>
                <a:latin typeface="inherit"/>
              </a:rPr>
              <a:t>(</a:t>
            </a:r>
            <a:r>
              <a:rPr lang="tr-TR" sz="2800" b="0" i="0" dirty="0">
                <a:solidFill>
                  <a:srgbClr val="F8F8F2"/>
                </a:solidFill>
                <a:effectLst/>
                <a:latin typeface="inherit"/>
              </a:rPr>
              <a:t>GPIO.BOARD</a:t>
            </a:r>
            <a:r>
              <a:rPr lang="tr-TR" sz="2800" b="1" i="0" dirty="0">
                <a:solidFill>
                  <a:srgbClr val="F8F8F2"/>
                </a:solidFill>
                <a:effectLst/>
                <a:latin typeface="inherit"/>
              </a:rPr>
              <a:t>)</a:t>
            </a:r>
            <a:r>
              <a:rPr lang="tr-TR" sz="2800" b="0" i="0" dirty="0">
                <a:solidFill>
                  <a:srgbClr val="F8F8F2"/>
                </a:solidFill>
                <a:effectLst/>
                <a:latin typeface="inherit"/>
              </a:rPr>
              <a:t> </a:t>
            </a:r>
            <a:r>
              <a:rPr lang="tr-TR" sz="2800" b="0" i="0" dirty="0">
                <a:solidFill>
                  <a:srgbClr val="FFFF00"/>
                </a:solidFill>
                <a:effectLst/>
                <a:latin typeface="inherit"/>
              </a:rPr>
              <a:t># Pin sıralamasını kullan</a:t>
            </a:r>
          </a:p>
          <a:p>
            <a:pPr algn="l" fontAlgn="base">
              <a:lnSpc>
                <a:spcPct val="150000"/>
              </a:lnSpc>
            </a:pPr>
            <a:r>
              <a:rPr lang="tr-TR" sz="2800" b="0" i="0" dirty="0" err="1">
                <a:solidFill>
                  <a:srgbClr val="F8F8F2"/>
                </a:solidFill>
                <a:effectLst/>
                <a:latin typeface="inherit"/>
              </a:rPr>
              <a:t>GPIO.</a:t>
            </a:r>
            <a:r>
              <a:rPr lang="tr-TR" sz="2800" b="0" i="0" dirty="0" err="1">
                <a:solidFill>
                  <a:srgbClr val="8BE9FD"/>
                </a:solidFill>
                <a:effectLst/>
                <a:latin typeface="inherit"/>
              </a:rPr>
              <a:t>setup</a:t>
            </a:r>
            <a:r>
              <a:rPr lang="tr-TR" sz="2800" b="1" i="0" dirty="0">
                <a:solidFill>
                  <a:srgbClr val="F8F8F2"/>
                </a:solidFill>
                <a:effectLst/>
                <a:latin typeface="inherit"/>
              </a:rPr>
              <a:t>(</a:t>
            </a:r>
            <a:r>
              <a:rPr lang="tr-TR" sz="2800" b="0" i="0" dirty="0">
                <a:solidFill>
                  <a:srgbClr val="BD93F9"/>
                </a:solidFill>
                <a:effectLst/>
                <a:latin typeface="inherit"/>
              </a:rPr>
              <a:t>11</a:t>
            </a:r>
            <a:r>
              <a:rPr lang="tr-TR" sz="2800" b="0" i="0" dirty="0">
                <a:solidFill>
                  <a:srgbClr val="F8F8F2"/>
                </a:solidFill>
                <a:effectLst/>
                <a:latin typeface="inherit"/>
              </a:rPr>
              <a:t>, GPIO.OUT</a:t>
            </a:r>
            <a:r>
              <a:rPr lang="tr-TR" sz="2800" b="1" i="0" dirty="0">
                <a:solidFill>
                  <a:srgbClr val="F8F8F2"/>
                </a:solidFill>
                <a:effectLst/>
                <a:latin typeface="inherit"/>
              </a:rPr>
              <a:t>)</a:t>
            </a:r>
            <a:r>
              <a:rPr lang="tr-TR" sz="2800" b="0" i="0" dirty="0">
                <a:solidFill>
                  <a:srgbClr val="F8F8F2"/>
                </a:solidFill>
                <a:effectLst/>
                <a:latin typeface="inherit"/>
              </a:rPr>
              <a:t> </a:t>
            </a:r>
            <a:r>
              <a:rPr lang="tr-TR" sz="2800" b="0" i="0" dirty="0">
                <a:solidFill>
                  <a:srgbClr val="FFFF00"/>
                </a:solidFill>
                <a:effectLst/>
                <a:latin typeface="inherit"/>
              </a:rPr>
              <a:t># 11 Numaralı pini çıkış pini olarak ayarla</a:t>
            </a:r>
          </a:p>
          <a:p>
            <a:pPr algn="l" fontAlgn="base">
              <a:lnSpc>
                <a:spcPct val="150000"/>
              </a:lnSpc>
            </a:pPr>
            <a:r>
              <a:rPr lang="tr-TR" sz="2800" b="1" i="0" dirty="0" err="1">
                <a:solidFill>
                  <a:srgbClr val="8BE9FD"/>
                </a:solidFill>
                <a:effectLst/>
                <a:latin typeface="inherit"/>
              </a:rPr>
              <a:t>while</a:t>
            </a:r>
            <a:r>
              <a:rPr lang="tr-TR" sz="2800" b="0" i="0" dirty="0">
                <a:solidFill>
                  <a:srgbClr val="F8F8F2"/>
                </a:solidFill>
                <a:effectLst/>
                <a:latin typeface="inherit"/>
              </a:rPr>
              <a:t> </a:t>
            </a:r>
            <a:r>
              <a:rPr lang="tr-TR" sz="2800" b="1" i="0" dirty="0">
                <a:solidFill>
                  <a:srgbClr val="BD93F9"/>
                </a:solidFill>
                <a:effectLst/>
                <a:latin typeface="inherit"/>
              </a:rPr>
              <a:t>True</a:t>
            </a:r>
            <a:r>
              <a:rPr lang="tr-TR" sz="2800" b="0" i="0" dirty="0">
                <a:solidFill>
                  <a:srgbClr val="F8F8F2"/>
                </a:solidFill>
                <a:effectLst/>
                <a:latin typeface="inherit"/>
              </a:rPr>
              <a:t>:</a:t>
            </a:r>
            <a:endParaRPr lang="tr-TR" sz="2800" b="0" i="0" dirty="0">
              <a:solidFill>
                <a:srgbClr val="6272A4"/>
              </a:solidFill>
              <a:effectLst/>
              <a:latin typeface="inherit"/>
            </a:endParaRPr>
          </a:p>
          <a:p>
            <a:pPr algn="l" fontAlgn="base">
              <a:lnSpc>
                <a:spcPct val="150000"/>
              </a:lnSpc>
            </a:pPr>
            <a:r>
              <a:rPr lang="tr-TR" sz="2800" b="0" i="0" dirty="0" err="1">
                <a:solidFill>
                  <a:srgbClr val="F8F8F2"/>
                </a:solidFill>
                <a:effectLst/>
                <a:latin typeface="inherit"/>
              </a:rPr>
              <a:t>GPIO.</a:t>
            </a:r>
            <a:r>
              <a:rPr lang="tr-TR" sz="2800" b="0" i="0" dirty="0" err="1">
                <a:solidFill>
                  <a:srgbClr val="8BE9FD"/>
                </a:solidFill>
                <a:effectLst/>
                <a:latin typeface="inherit"/>
              </a:rPr>
              <a:t>output</a:t>
            </a:r>
            <a:r>
              <a:rPr lang="tr-TR" sz="2800" b="1" i="0" dirty="0">
                <a:solidFill>
                  <a:srgbClr val="F8F8F2"/>
                </a:solidFill>
                <a:effectLst/>
                <a:latin typeface="inherit"/>
              </a:rPr>
              <a:t>(</a:t>
            </a:r>
            <a:r>
              <a:rPr lang="tr-TR" sz="2800" b="0" i="0" dirty="0">
                <a:solidFill>
                  <a:srgbClr val="BD93F9"/>
                </a:solidFill>
                <a:effectLst/>
                <a:latin typeface="inherit"/>
              </a:rPr>
              <a:t>11</a:t>
            </a:r>
            <a:r>
              <a:rPr lang="tr-TR" sz="2800" b="0" i="0" dirty="0">
                <a:solidFill>
                  <a:srgbClr val="F8F8F2"/>
                </a:solidFill>
                <a:effectLst/>
                <a:latin typeface="inherit"/>
              </a:rPr>
              <a:t>,</a:t>
            </a:r>
            <a:r>
              <a:rPr lang="tr-TR" sz="2800" b="1" i="0" dirty="0">
                <a:solidFill>
                  <a:srgbClr val="BD93F9"/>
                </a:solidFill>
                <a:effectLst/>
                <a:latin typeface="inherit"/>
              </a:rPr>
              <a:t>True</a:t>
            </a:r>
            <a:r>
              <a:rPr lang="tr-TR" sz="2800" b="1" i="0" dirty="0">
                <a:solidFill>
                  <a:srgbClr val="F8F8F2"/>
                </a:solidFill>
                <a:effectLst/>
                <a:latin typeface="inherit"/>
              </a:rPr>
              <a:t>)</a:t>
            </a:r>
            <a:r>
              <a:rPr lang="tr-TR" sz="2800" b="0" i="0" dirty="0">
                <a:solidFill>
                  <a:srgbClr val="F8F8F2"/>
                </a:solidFill>
                <a:effectLst/>
                <a:latin typeface="inherit"/>
              </a:rPr>
              <a:t> </a:t>
            </a:r>
            <a:r>
              <a:rPr lang="tr-TR" sz="2800" b="0" i="0" dirty="0">
                <a:solidFill>
                  <a:srgbClr val="FFFF00"/>
                </a:solidFill>
                <a:effectLst/>
                <a:latin typeface="inherit"/>
              </a:rPr>
              <a:t># LED YAK</a:t>
            </a:r>
          </a:p>
          <a:p>
            <a:pPr algn="l" fontAlgn="base">
              <a:lnSpc>
                <a:spcPct val="150000"/>
              </a:lnSpc>
            </a:pPr>
            <a:r>
              <a:rPr lang="tr-TR" sz="2800" b="0" i="0" dirty="0" err="1">
                <a:solidFill>
                  <a:srgbClr val="F8F8F2"/>
                </a:solidFill>
                <a:effectLst/>
                <a:latin typeface="inherit"/>
              </a:rPr>
              <a:t>time.</a:t>
            </a:r>
            <a:r>
              <a:rPr lang="tr-TR" sz="2800" b="0" i="0" dirty="0" err="1">
                <a:solidFill>
                  <a:srgbClr val="8BE9FD"/>
                </a:solidFill>
                <a:effectLst/>
                <a:latin typeface="inherit"/>
              </a:rPr>
              <a:t>sleep</a:t>
            </a:r>
            <a:r>
              <a:rPr lang="tr-TR" sz="2800" b="1" i="0" dirty="0">
                <a:solidFill>
                  <a:srgbClr val="F8F8F2"/>
                </a:solidFill>
                <a:effectLst/>
                <a:latin typeface="inherit"/>
              </a:rPr>
              <a:t>(</a:t>
            </a:r>
            <a:r>
              <a:rPr lang="tr-TR" sz="2800" b="0" i="0" dirty="0">
                <a:solidFill>
                  <a:srgbClr val="BD93F9"/>
                </a:solidFill>
                <a:effectLst/>
                <a:latin typeface="inherit"/>
              </a:rPr>
              <a:t>1</a:t>
            </a:r>
            <a:r>
              <a:rPr lang="tr-TR" sz="2800" b="1" i="0" dirty="0">
                <a:solidFill>
                  <a:srgbClr val="F8F8F2"/>
                </a:solidFill>
                <a:effectLst/>
                <a:latin typeface="inherit"/>
              </a:rPr>
              <a:t>)</a:t>
            </a:r>
            <a:r>
              <a:rPr lang="tr-TR" sz="2800" b="0" i="0" dirty="0">
                <a:solidFill>
                  <a:srgbClr val="F8F8F2"/>
                </a:solidFill>
                <a:effectLst/>
                <a:latin typeface="inherit"/>
              </a:rPr>
              <a:t> </a:t>
            </a:r>
            <a:r>
              <a:rPr lang="tr-TR" sz="2800" b="0" i="0" dirty="0">
                <a:solidFill>
                  <a:srgbClr val="FFFF00"/>
                </a:solidFill>
                <a:effectLst/>
                <a:latin typeface="inherit"/>
              </a:rPr>
              <a:t># 1 SANİYE BEKLE</a:t>
            </a:r>
          </a:p>
          <a:p>
            <a:pPr algn="l" fontAlgn="base">
              <a:lnSpc>
                <a:spcPct val="150000"/>
              </a:lnSpc>
            </a:pPr>
            <a:r>
              <a:rPr lang="tr-TR" sz="2800" b="0" i="0" dirty="0" err="1">
                <a:solidFill>
                  <a:srgbClr val="F8F8F2"/>
                </a:solidFill>
                <a:effectLst/>
                <a:latin typeface="inherit"/>
              </a:rPr>
              <a:t>GPIO.</a:t>
            </a:r>
            <a:r>
              <a:rPr lang="tr-TR" sz="2800" b="0" i="0" dirty="0" err="1">
                <a:solidFill>
                  <a:srgbClr val="8BE9FD"/>
                </a:solidFill>
                <a:effectLst/>
                <a:latin typeface="inherit"/>
              </a:rPr>
              <a:t>output</a:t>
            </a:r>
            <a:r>
              <a:rPr lang="tr-TR" sz="2800" b="1" i="0" dirty="0">
                <a:solidFill>
                  <a:srgbClr val="F8F8F2"/>
                </a:solidFill>
                <a:effectLst/>
                <a:latin typeface="inherit"/>
              </a:rPr>
              <a:t>(</a:t>
            </a:r>
            <a:r>
              <a:rPr lang="tr-TR" sz="2800" b="0" i="0" dirty="0">
                <a:solidFill>
                  <a:srgbClr val="BD93F9"/>
                </a:solidFill>
                <a:effectLst/>
                <a:latin typeface="inherit"/>
              </a:rPr>
              <a:t>11</a:t>
            </a:r>
            <a:r>
              <a:rPr lang="tr-TR" sz="2800" b="0" i="0" dirty="0">
                <a:solidFill>
                  <a:srgbClr val="F8F8F2"/>
                </a:solidFill>
                <a:effectLst/>
                <a:latin typeface="inherit"/>
              </a:rPr>
              <a:t>,</a:t>
            </a:r>
            <a:r>
              <a:rPr lang="tr-TR" sz="2800" b="1" i="0" dirty="0">
                <a:solidFill>
                  <a:srgbClr val="BD93F9"/>
                </a:solidFill>
                <a:effectLst/>
                <a:latin typeface="inherit"/>
              </a:rPr>
              <a:t>False</a:t>
            </a:r>
            <a:r>
              <a:rPr lang="tr-TR" sz="2800" b="1" i="0" dirty="0">
                <a:solidFill>
                  <a:srgbClr val="F8F8F2"/>
                </a:solidFill>
                <a:effectLst/>
                <a:latin typeface="inherit"/>
              </a:rPr>
              <a:t>)</a:t>
            </a:r>
            <a:r>
              <a:rPr lang="tr-TR" sz="2800" b="0" i="0" dirty="0">
                <a:solidFill>
                  <a:srgbClr val="F8F8F2"/>
                </a:solidFill>
                <a:effectLst/>
                <a:latin typeface="inherit"/>
              </a:rPr>
              <a:t> </a:t>
            </a:r>
            <a:r>
              <a:rPr lang="tr-TR" sz="2800" b="0" i="0" dirty="0">
                <a:solidFill>
                  <a:srgbClr val="FFFF00"/>
                </a:solidFill>
                <a:effectLst/>
                <a:latin typeface="inherit"/>
              </a:rPr>
              <a:t># LED KAPAT</a:t>
            </a:r>
          </a:p>
          <a:p>
            <a:pPr algn="l" fontAlgn="base">
              <a:lnSpc>
                <a:spcPct val="150000"/>
              </a:lnSpc>
            </a:pPr>
            <a:r>
              <a:rPr lang="tr-TR" sz="2800" b="0" i="0" dirty="0" err="1">
                <a:solidFill>
                  <a:srgbClr val="F8F8F2"/>
                </a:solidFill>
                <a:effectLst/>
                <a:latin typeface="inherit"/>
              </a:rPr>
              <a:t>time.</a:t>
            </a:r>
            <a:r>
              <a:rPr lang="tr-TR" sz="2800" b="0" i="0" dirty="0" err="1">
                <a:solidFill>
                  <a:srgbClr val="8BE9FD"/>
                </a:solidFill>
                <a:effectLst/>
                <a:latin typeface="inherit"/>
              </a:rPr>
              <a:t>sleep</a:t>
            </a:r>
            <a:r>
              <a:rPr lang="tr-TR" sz="2800" b="1" i="0" dirty="0">
                <a:solidFill>
                  <a:srgbClr val="F8F8F2"/>
                </a:solidFill>
                <a:effectLst/>
                <a:latin typeface="inherit"/>
              </a:rPr>
              <a:t>(</a:t>
            </a:r>
            <a:r>
              <a:rPr lang="tr-TR" sz="2800" b="0" i="0" dirty="0">
                <a:solidFill>
                  <a:srgbClr val="BD93F9"/>
                </a:solidFill>
                <a:effectLst/>
                <a:latin typeface="inherit"/>
              </a:rPr>
              <a:t>1</a:t>
            </a:r>
            <a:r>
              <a:rPr lang="tr-TR" sz="2800" b="1" i="0" dirty="0">
                <a:solidFill>
                  <a:srgbClr val="F8F8F2"/>
                </a:solidFill>
                <a:effectLst/>
                <a:latin typeface="inherit"/>
              </a:rPr>
              <a:t>)</a:t>
            </a:r>
            <a:r>
              <a:rPr lang="tr-TR" sz="2800" b="0" i="0" dirty="0">
                <a:solidFill>
                  <a:srgbClr val="F8F8F2"/>
                </a:solidFill>
                <a:effectLst/>
                <a:latin typeface="inherit"/>
              </a:rPr>
              <a:t> </a:t>
            </a:r>
            <a:r>
              <a:rPr lang="tr-TR" sz="2800" b="0" i="0" dirty="0">
                <a:solidFill>
                  <a:srgbClr val="FFFF00"/>
                </a:solidFill>
                <a:effectLst/>
                <a:latin typeface="inherit"/>
              </a:rPr>
              <a:t># 1 SANİYE BEKLE</a:t>
            </a:r>
          </a:p>
          <a:p>
            <a:pPr algn="l" fontAlgn="base">
              <a:lnSpc>
                <a:spcPct val="150000"/>
              </a:lnSpc>
            </a:pPr>
            <a:endParaRPr lang="tr-TR" sz="2800" b="0" i="0" dirty="0">
              <a:solidFill>
                <a:srgbClr val="FFFF00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3433343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pic>
        <p:nvPicPr>
          <p:cNvPr id="2052" name="Picture 4" descr="Latest_Nanotechnology"/>
          <p:cNvPicPr>
            <a:picLocks noChangeAspect="1" noChangeArrowheads="1"/>
          </p:cNvPicPr>
          <p:nvPr/>
        </p:nvPicPr>
        <p:blipFill>
          <a:blip r:embed="rId2" cstate="print">
            <a:lum bright="70000" contrast="-82000"/>
            <a:grayscl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12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-24114" y="6447099"/>
            <a:ext cx="12192000" cy="416636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" y="796925"/>
            <a:ext cx="4696810" cy="4994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2104" y="920371"/>
            <a:ext cx="4800600" cy="4762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4990" y="953329"/>
            <a:ext cx="1337409" cy="30967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987313"/>
            <a:ext cx="2209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hlinkClick r:id="rId7"/>
              </a:rPr>
              <a:t>https://tr.pinout.xyz/</a:t>
            </a:r>
            <a:r>
              <a:rPr lang="tr-T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2620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pic>
        <p:nvPicPr>
          <p:cNvPr id="2052" name="Picture 4" descr="Latest_Nanotechnology"/>
          <p:cNvPicPr>
            <a:picLocks noChangeAspect="1" noChangeArrowheads="1"/>
          </p:cNvPicPr>
          <p:nvPr/>
        </p:nvPicPr>
        <p:blipFill>
          <a:blip r:embed="rId2" cstate="print">
            <a:lum bright="70000" contrast="-82000"/>
            <a:grayscl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13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-24114" y="6447099"/>
            <a:ext cx="12192000" cy="416636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" y="796925"/>
            <a:ext cx="4696810" cy="4994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2104" y="920371"/>
            <a:ext cx="4800600" cy="4762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4990" y="953329"/>
            <a:ext cx="1337409" cy="30967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987313"/>
            <a:ext cx="2209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hlinkClick r:id="rId7"/>
              </a:rPr>
              <a:t>https://tr.pinout.xyz/</a:t>
            </a:r>
            <a:r>
              <a:rPr lang="tr-TR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207818" y="2175163"/>
            <a:ext cx="3837709" cy="40178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27806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pic>
        <p:nvPicPr>
          <p:cNvPr id="2052" name="Picture 4" descr="Latest_Nanotechnology"/>
          <p:cNvPicPr>
            <a:picLocks noChangeAspect="1" noChangeArrowheads="1"/>
          </p:cNvPicPr>
          <p:nvPr/>
        </p:nvPicPr>
        <p:blipFill>
          <a:blip r:embed="rId2" cstate="print">
            <a:lum bright="70000" contrast="-82000"/>
            <a:grayscl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14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-24114" y="6447099"/>
            <a:ext cx="12192000" cy="416636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" y="796925"/>
            <a:ext cx="4696810" cy="4994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2104" y="920371"/>
            <a:ext cx="4800600" cy="4762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4990" y="953329"/>
            <a:ext cx="1337409" cy="30967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987313"/>
            <a:ext cx="2209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hlinkClick r:id="rId7"/>
              </a:rPr>
              <a:t>https://tr.pinout.xyz/</a:t>
            </a:r>
            <a:r>
              <a:rPr lang="tr-TR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207818" y="2563095"/>
            <a:ext cx="3837709" cy="40178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38793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Latest_Nanotechnology"/>
          <p:cNvPicPr>
            <a:picLocks noChangeAspect="1" noChangeArrowheads="1"/>
          </p:cNvPicPr>
          <p:nvPr/>
        </p:nvPicPr>
        <p:blipFill>
          <a:blip r:embed="rId2" cstate="print">
            <a:lum bright="70000" contrast="-82000"/>
            <a:grayscl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15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-24114" y="6447099"/>
            <a:ext cx="12192000" cy="416636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597" y="1206469"/>
            <a:ext cx="5818090" cy="46135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95736"/>
            <a:ext cx="5602432" cy="211719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072032"/>
            <a:ext cx="5463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hlinkClick r:id="rId6"/>
              </a:rPr>
              <a:t>https://tr.wikipedia.org/wiki/Serial_Peripheral_Interface</a:t>
            </a:r>
            <a:r>
              <a:rPr lang="tr-TR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84250"/>
            <a:ext cx="2287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4D5156"/>
                </a:solidFill>
                <a:latin typeface="arial" panose="020B0604020202020204" pitchFamily="34" charset="0"/>
              </a:rPr>
              <a:t>Master In, Slave Out</a:t>
            </a:r>
            <a:endParaRPr lang="tr-TR" dirty="0"/>
          </a:p>
        </p:txBody>
      </p:sp>
      <p:sp>
        <p:nvSpPr>
          <p:cNvPr id="15" name="Rectangle 14"/>
          <p:cNvSpPr/>
          <p:nvPr/>
        </p:nvSpPr>
        <p:spPr>
          <a:xfrm>
            <a:off x="0" y="1144331"/>
            <a:ext cx="2351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4D5156"/>
                </a:solidFill>
                <a:latin typeface="arial" panose="020B0604020202020204" pitchFamily="34" charset="0"/>
              </a:rPr>
              <a:t>Master Out, Slave In</a:t>
            </a:r>
            <a:endParaRPr lang="tr-TR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8490" y="1426870"/>
            <a:ext cx="3622107" cy="359336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151632" y="3069468"/>
            <a:ext cx="418407" cy="5027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9" name="Rectangle 18"/>
          <p:cNvSpPr/>
          <p:nvPr/>
        </p:nvSpPr>
        <p:spPr>
          <a:xfrm>
            <a:off x="5254599" y="3410177"/>
            <a:ext cx="418407" cy="3449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0" name="Rectangle 19"/>
          <p:cNvSpPr/>
          <p:nvPr/>
        </p:nvSpPr>
        <p:spPr>
          <a:xfrm>
            <a:off x="3191913" y="4458417"/>
            <a:ext cx="276712" cy="1656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1" name="Rectangle 20"/>
          <p:cNvSpPr/>
          <p:nvPr/>
        </p:nvSpPr>
        <p:spPr>
          <a:xfrm>
            <a:off x="5270670" y="4641297"/>
            <a:ext cx="355876" cy="2903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Rectangle 11"/>
          <p:cNvSpPr/>
          <p:nvPr/>
        </p:nvSpPr>
        <p:spPr>
          <a:xfrm>
            <a:off x="4645854" y="545515"/>
            <a:ext cx="2852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000000"/>
                </a:solidFill>
                <a:latin typeface="Linux Libertine"/>
              </a:rPr>
              <a:t>Serial Peripheral Interface</a:t>
            </a:r>
            <a:endParaRPr lang="tr-TR" b="0" i="0" dirty="0">
              <a:solidFill>
                <a:srgbClr val="000000"/>
              </a:solidFill>
              <a:effectLst/>
              <a:latin typeface="Linux Libertine"/>
            </a:endParaRPr>
          </a:p>
        </p:txBody>
      </p:sp>
    </p:spTree>
    <p:extLst>
      <p:ext uri="{BB962C8B-B14F-4D97-AF65-F5344CB8AC3E}">
        <p14:creationId xmlns:p14="http://schemas.microsoft.com/office/powerpoint/2010/main" val="1075318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pic>
        <p:nvPicPr>
          <p:cNvPr id="2052" name="Picture 4" descr="Latest_Nanotechnology"/>
          <p:cNvPicPr>
            <a:picLocks noChangeAspect="1" noChangeArrowheads="1"/>
          </p:cNvPicPr>
          <p:nvPr/>
        </p:nvPicPr>
        <p:blipFill>
          <a:blip r:embed="rId2" cstate="print">
            <a:lum bright="70000" contrast="-82000"/>
            <a:grayscl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16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-24114" y="6447099"/>
            <a:ext cx="12192000" cy="416636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" y="796925"/>
            <a:ext cx="4696810" cy="4994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2104" y="920371"/>
            <a:ext cx="4800600" cy="4762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4990" y="953329"/>
            <a:ext cx="1337409" cy="30967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987313"/>
            <a:ext cx="2209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hlinkClick r:id="rId7"/>
              </a:rPr>
              <a:t>https://tr.pinout.xyz/</a:t>
            </a:r>
            <a:r>
              <a:rPr lang="tr-TR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207818" y="2959335"/>
            <a:ext cx="3837709" cy="40178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60963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17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-24114" y="6447099"/>
            <a:ext cx="12192000" cy="416636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0" y="1291944"/>
            <a:ext cx="3622107" cy="359336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16221" y="1530035"/>
            <a:ext cx="418407" cy="4029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" name="Rectangle 4"/>
          <p:cNvSpPr/>
          <p:nvPr/>
        </p:nvSpPr>
        <p:spPr>
          <a:xfrm>
            <a:off x="6096000" y="6032393"/>
            <a:ext cx="54296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Serial Data Line (SDA) and Serial Clock Line (SCL)</a:t>
            </a:r>
            <a:endParaRPr lang="tr-TR" dirty="0"/>
          </a:p>
        </p:txBody>
      </p:sp>
      <p:sp>
        <p:nvSpPr>
          <p:cNvPr id="6" name="Rectangle 5"/>
          <p:cNvSpPr/>
          <p:nvPr/>
        </p:nvSpPr>
        <p:spPr>
          <a:xfrm>
            <a:off x="0" y="6022471"/>
            <a:ext cx="88739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Mixed-signal and digital signal processing ICs | Analog Devices</a:t>
            </a:r>
            <a:endParaRPr lang="tr-TR" dirty="0"/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D88B97E1-2DEC-0BED-CE55-B23914311F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039" y="1354231"/>
            <a:ext cx="8573696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80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pic>
        <p:nvPicPr>
          <p:cNvPr id="2052" name="Picture 4" descr="Latest_Nanotechnology"/>
          <p:cNvPicPr>
            <a:picLocks noChangeAspect="1" noChangeArrowheads="1"/>
          </p:cNvPicPr>
          <p:nvPr/>
        </p:nvPicPr>
        <p:blipFill>
          <a:blip r:embed="rId2" cstate="print">
            <a:lum bright="70000" contrast="-82000"/>
            <a:grayscl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18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-24114" y="6447099"/>
            <a:ext cx="12192000" cy="416636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" y="796925"/>
            <a:ext cx="4696810" cy="4994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2104" y="920371"/>
            <a:ext cx="4800600" cy="4762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4990" y="953329"/>
            <a:ext cx="1337409" cy="30967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987313"/>
            <a:ext cx="2209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hlinkClick r:id="rId7"/>
              </a:rPr>
              <a:t>https://tr.pinout.xyz/</a:t>
            </a:r>
            <a:r>
              <a:rPr lang="tr-TR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200145" y="3382008"/>
            <a:ext cx="3837709" cy="40178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54376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Latest_Nanotechnology"/>
          <p:cNvPicPr>
            <a:picLocks noChangeAspect="1" noChangeArrowheads="1"/>
          </p:cNvPicPr>
          <p:nvPr/>
        </p:nvPicPr>
        <p:blipFill>
          <a:blip r:embed="rId2" cstate="print">
            <a:lum bright="70000" contrast="-82000"/>
            <a:grayscl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19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-24114" y="6447099"/>
            <a:ext cx="12192000" cy="416636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221" y="1938163"/>
            <a:ext cx="9959790" cy="259227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032393"/>
            <a:ext cx="102242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hlinkClick r:id="rId5"/>
              </a:rPr>
              <a:t>https://www.electronicwings.com/raspberry-pi/raspberry-pi-uart-communication-using-python-and-c</a:t>
            </a:r>
            <a:r>
              <a:rPr lang="tr-T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8619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pic>
        <p:nvPicPr>
          <p:cNvPr id="2052" name="Picture 4" descr="Latest_Nanotechnology"/>
          <p:cNvPicPr>
            <a:picLocks noChangeAspect="1" noChangeArrowheads="1"/>
          </p:cNvPicPr>
          <p:nvPr/>
        </p:nvPicPr>
        <p:blipFill>
          <a:blip r:embed="rId2" cstate="print">
            <a:lum bright="70000" contrast="-82000"/>
            <a:grayscl/>
          </a:blip>
          <a:srcRect/>
          <a:stretch>
            <a:fillRect/>
          </a:stretch>
        </p:blipFill>
        <p:spPr bwMode="auto">
          <a:xfrm>
            <a:off x="-12057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2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-24114" y="6284331"/>
            <a:ext cx="12216114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</p:pic>
      <p:pic>
        <p:nvPicPr>
          <p:cNvPr id="7" name="Resim 6" descr="açık hava, gök, günbatımı, arka plan içeren bir resim&#10;&#10;Açıklama otomatik olarak oluşturuldu">
            <a:extLst>
              <a:ext uri="{FF2B5EF4-FFF2-40B4-BE49-F238E27FC236}">
                <a16:creationId xmlns:a16="http://schemas.microsoft.com/office/drawing/2014/main" id="{15D16950-1705-CBE2-7494-B98372645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6" name="Düz Ok Bağlayıcısı 15">
            <a:extLst>
              <a:ext uri="{FF2B5EF4-FFF2-40B4-BE49-F238E27FC236}">
                <a16:creationId xmlns:a16="http://schemas.microsoft.com/office/drawing/2014/main" id="{D6144B83-E939-67DB-680E-23357B831264}"/>
              </a:ext>
            </a:extLst>
          </p:cNvPr>
          <p:cNvCxnSpPr/>
          <p:nvPr/>
        </p:nvCxnSpPr>
        <p:spPr>
          <a:xfrm>
            <a:off x="1524000" y="419100"/>
            <a:ext cx="752475" cy="57150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Dikdörtgen 18">
            <a:extLst>
              <a:ext uri="{FF2B5EF4-FFF2-40B4-BE49-F238E27FC236}">
                <a16:creationId xmlns:a16="http://schemas.microsoft.com/office/drawing/2014/main" id="{BFC67514-0B90-ACB6-20B8-E13A7B1D042C}"/>
              </a:ext>
            </a:extLst>
          </p:cNvPr>
          <p:cNvSpPr/>
          <p:nvPr/>
        </p:nvSpPr>
        <p:spPr>
          <a:xfrm>
            <a:off x="2467739" y="2888788"/>
            <a:ext cx="7256522" cy="1429622"/>
          </a:xfrm>
          <a:prstGeom prst="rect">
            <a:avLst/>
          </a:prstGeom>
          <a:gradFill flip="none" rotWithShape="1">
            <a:gsLst>
              <a:gs pos="0">
                <a:srgbClr val="C00000">
                  <a:lumMod val="82000"/>
                </a:srgbClr>
              </a:gs>
              <a:gs pos="50000">
                <a:srgbClr val="EE3112"/>
              </a:gs>
              <a:gs pos="100000">
                <a:srgbClr val="FF0000"/>
              </a:gs>
            </a:gsLst>
            <a:lin ang="2700000" scaled="1"/>
            <a:tileRect/>
          </a:gradFill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tr-TR" sz="2000" dirty="0" err="1"/>
              <a:t>rasbian</a:t>
            </a:r>
            <a:r>
              <a:rPr lang="tr-TR" sz="2000" dirty="0"/>
              <a:t> işletim sistemini yüklediğiniz SD kartınızı Raspberry Pi cihazınıza takıp daha sonra Raspberry Pi cihazınızı HDMI kablosuyla monitöre bağladığınız zaman karşınıza bu ekran gelmektedir. </a:t>
            </a:r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8E0062FB-D57F-EB99-ACEE-F1FEF411D01D}"/>
              </a:ext>
            </a:extLst>
          </p:cNvPr>
          <p:cNvSpPr txBox="1"/>
          <p:nvPr/>
        </p:nvSpPr>
        <p:spPr>
          <a:xfrm>
            <a:off x="2362200" y="1030288"/>
            <a:ext cx="2257425" cy="46166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r-TR" sz="2400" dirty="0"/>
              <a:t>Terminal ekranı</a:t>
            </a:r>
          </a:p>
        </p:txBody>
      </p:sp>
    </p:spTree>
    <p:extLst>
      <p:ext uri="{BB962C8B-B14F-4D97-AF65-F5344CB8AC3E}">
        <p14:creationId xmlns:p14="http://schemas.microsoft.com/office/powerpoint/2010/main" val="2555040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pic>
        <p:nvPicPr>
          <p:cNvPr id="2052" name="Picture 4" descr="Latest_Nanotechnology"/>
          <p:cNvPicPr>
            <a:picLocks noChangeAspect="1" noChangeArrowheads="1"/>
          </p:cNvPicPr>
          <p:nvPr/>
        </p:nvPicPr>
        <p:blipFill>
          <a:blip r:embed="rId2" cstate="print">
            <a:lum bright="70000" contrast="-82000"/>
            <a:grayscl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20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-24114" y="6447099"/>
            <a:ext cx="12192000" cy="416636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72058"/>
            <a:ext cx="4800600" cy="4762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502430" y="1773875"/>
            <a:ext cx="418407" cy="4029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972DEE19-C8D6-9FD6-141E-6198AA20D99E}"/>
              </a:ext>
            </a:extLst>
          </p:cNvPr>
          <p:cNvSpPr/>
          <p:nvPr/>
        </p:nvSpPr>
        <p:spPr>
          <a:xfrm>
            <a:off x="5360565" y="1876599"/>
            <a:ext cx="1862356" cy="2123454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996B98A8-D9DD-B657-9F61-A138008A4494}"/>
              </a:ext>
            </a:extLst>
          </p:cNvPr>
          <p:cNvSpPr txBox="1"/>
          <p:nvPr/>
        </p:nvSpPr>
        <p:spPr>
          <a:xfrm>
            <a:off x="6566482" y="3431593"/>
            <a:ext cx="718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GND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A3E3C4E0-71CE-AAA5-D426-ECAA55179E4A}"/>
              </a:ext>
            </a:extLst>
          </p:cNvPr>
          <p:cNvSpPr txBox="1"/>
          <p:nvPr/>
        </p:nvSpPr>
        <p:spPr>
          <a:xfrm>
            <a:off x="6605630" y="2644488"/>
            <a:ext cx="45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RX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2E3E3E90-7483-74B7-E93D-800094F72DBE}"/>
              </a:ext>
            </a:extLst>
          </p:cNvPr>
          <p:cNvSpPr txBox="1"/>
          <p:nvPr/>
        </p:nvSpPr>
        <p:spPr>
          <a:xfrm>
            <a:off x="6605630" y="1988746"/>
            <a:ext cx="453006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TX</a:t>
            </a:r>
          </a:p>
        </p:txBody>
      </p:sp>
      <p:sp>
        <p:nvSpPr>
          <p:cNvPr id="18" name="Dikdörtgen 17">
            <a:extLst>
              <a:ext uri="{FF2B5EF4-FFF2-40B4-BE49-F238E27FC236}">
                <a16:creationId xmlns:a16="http://schemas.microsoft.com/office/drawing/2014/main" id="{2E20A558-7945-D243-F5A9-530741DC800A}"/>
              </a:ext>
            </a:extLst>
          </p:cNvPr>
          <p:cNvSpPr/>
          <p:nvPr/>
        </p:nvSpPr>
        <p:spPr>
          <a:xfrm>
            <a:off x="8604217" y="1876599"/>
            <a:ext cx="1862356" cy="2123454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B45ED11B-A049-C96E-7930-52C9027A6322}"/>
              </a:ext>
            </a:extLst>
          </p:cNvPr>
          <p:cNvSpPr txBox="1"/>
          <p:nvPr/>
        </p:nvSpPr>
        <p:spPr>
          <a:xfrm>
            <a:off x="8646949" y="3392967"/>
            <a:ext cx="718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GND</a:t>
            </a:r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67A9BBC3-EBFA-05A2-41D9-B31DABEA727A}"/>
              </a:ext>
            </a:extLst>
          </p:cNvPr>
          <p:cNvSpPr txBox="1"/>
          <p:nvPr/>
        </p:nvSpPr>
        <p:spPr>
          <a:xfrm>
            <a:off x="8672114" y="1995545"/>
            <a:ext cx="45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RX</a:t>
            </a:r>
          </a:p>
        </p:txBody>
      </p: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34D74D73-1073-376E-279E-85179CD90D72}"/>
              </a:ext>
            </a:extLst>
          </p:cNvPr>
          <p:cNvSpPr txBox="1"/>
          <p:nvPr/>
        </p:nvSpPr>
        <p:spPr>
          <a:xfrm>
            <a:off x="8710569" y="2631257"/>
            <a:ext cx="453006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TX</a:t>
            </a:r>
          </a:p>
        </p:txBody>
      </p:sp>
      <p:cxnSp>
        <p:nvCxnSpPr>
          <p:cNvPr id="23" name="Düz Ok Bağlayıcısı 22">
            <a:extLst>
              <a:ext uri="{FF2B5EF4-FFF2-40B4-BE49-F238E27FC236}">
                <a16:creationId xmlns:a16="http://schemas.microsoft.com/office/drawing/2014/main" id="{4DB61592-448B-9A06-B30E-F3C87801305D}"/>
              </a:ext>
            </a:extLst>
          </p:cNvPr>
          <p:cNvCxnSpPr>
            <a:cxnSpLocks/>
          </p:cNvCxnSpPr>
          <p:nvPr/>
        </p:nvCxnSpPr>
        <p:spPr>
          <a:xfrm>
            <a:off x="7285139" y="2176811"/>
            <a:ext cx="126324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Düz Ok Bağlayıcısı 24">
            <a:extLst>
              <a:ext uri="{FF2B5EF4-FFF2-40B4-BE49-F238E27FC236}">
                <a16:creationId xmlns:a16="http://schemas.microsoft.com/office/drawing/2014/main" id="{961F1E6D-9A92-BD13-ED90-FDE95701488A}"/>
              </a:ext>
            </a:extLst>
          </p:cNvPr>
          <p:cNvCxnSpPr>
            <a:cxnSpLocks/>
          </p:cNvCxnSpPr>
          <p:nvPr/>
        </p:nvCxnSpPr>
        <p:spPr>
          <a:xfrm flipH="1">
            <a:off x="7285139" y="2836013"/>
            <a:ext cx="126324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Düz Ok Bağlayıcısı 29">
            <a:extLst>
              <a:ext uri="{FF2B5EF4-FFF2-40B4-BE49-F238E27FC236}">
                <a16:creationId xmlns:a16="http://schemas.microsoft.com/office/drawing/2014/main" id="{916D370B-BE2B-13E7-B503-A09E68797EE3}"/>
              </a:ext>
            </a:extLst>
          </p:cNvPr>
          <p:cNvCxnSpPr>
            <a:cxnSpLocks/>
          </p:cNvCxnSpPr>
          <p:nvPr/>
        </p:nvCxnSpPr>
        <p:spPr>
          <a:xfrm flipH="1">
            <a:off x="7245811" y="3616259"/>
            <a:ext cx="1338742" cy="0"/>
          </a:xfrm>
          <a:prstGeom prst="straightConnector1">
            <a:avLst/>
          </a:prstGeom>
          <a:ln w="381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084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pic>
        <p:nvPicPr>
          <p:cNvPr id="2052" name="Picture 4" descr="Latest_Nanotechnology"/>
          <p:cNvPicPr>
            <a:picLocks noChangeAspect="1" noChangeArrowheads="1"/>
          </p:cNvPicPr>
          <p:nvPr/>
        </p:nvPicPr>
        <p:blipFill>
          <a:blip r:embed="rId2" cstate="print">
            <a:lum bright="70000" contrast="-82000"/>
            <a:grayscl/>
          </a:blip>
          <a:srcRect/>
          <a:stretch>
            <a:fillRect/>
          </a:stretch>
        </p:blipFill>
        <p:spPr bwMode="auto">
          <a:xfrm>
            <a:off x="0" y="5735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21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-24114" y="6447099"/>
            <a:ext cx="12192000" cy="416636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06994"/>
            <a:ext cx="2337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sudo raspi-config</a:t>
            </a:r>
            <a:endParaRPr lang="tr-TR" dirty="0">
              <a:latin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6723" y="579404"/>
            <a:ext cx="6048376" cy="2675996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5DD28C1A-D662-75BA-398C-BC2257FE5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747" y="3272436"/>
            <a:ext cx="8468328" cy="317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556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pic>
        <p:nvPicPr>
          <p:cNvPr id="2052" name="Picture 4" descr="Latest_Nanotechnology"/>
          <p:cNvPicPr>
            <a:picLocks noChangeAspect="1" noChangeArrowheads="1"/>
          </p:cNvPicPr>
          <p:nvPr/>
        </p:nvPicPr>
        <p:blipFill>
          <a:blip r:embed="rId2" cstate="print">
            <a:lum bright="70000" contrast="-82000"/>
            <a:grayscl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22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-24114" y="6447099"/>
            <a:ext cx="12192000" cy="416636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" y="796925"/>
            <a:ext cx="4696810" cy="4994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2104" y="920371"/>
            <a:ext cx="4800600" cy="4762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4990" y="953329"/>
            <a:ext cx="1337409" cy="30967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987313"/>
            <a:ext cx="2209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hlinkClick r:id="rId7"/>
              </a:rPr>
              <a:t>https://tr.pinout.xyz/</a:t>
            </a:r>
            <a:r>
              <a:rPr lang="tr-TR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200145" y="4083048"/>
            <a:ext cx="3837709" cy="40178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010316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esim 13">
            <a:extLst>
              <a:ext uri="{FF2B5EF4-FFF2-40B4-BE49-F238E27FC236}">
                <a16:creationId xmlns:a16="http://schemas.microsoft.com/office/drawing/2014/main" id="{4627AA80-EE0C-4D72-9423-98624E0D7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305" y="722279"/>
            <a:ext cx="5749161" cy="5928102"/>
          </a:xfrm>
          <a:prstGeom prst="rect">
            <a:avLst/>
          </a:prstGeom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23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426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24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660AF27C-9F22-2F0E-14C3-35FAC7ED2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214" y="823912"/>
            <a:ext cx="6800850" cy="5715000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1D1587C9-5784-A66D-369D-EA1DB0E71602}"/>
              </a:ext>
            </a:extLst>
          </p:cNvPr>
          <p:cNvSpPr txBox="1"/>
          <p:nvPr/>
        </p:nvSpPr>
        <p:spPr>
          <a:xfrm>
            <a:off x="4462462" y="6488668"/>
            <a:ext cx="32670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hlinkClick r:id="rId4"/>
              </a:rPr>
              <a:t>https://commons.wikimedia.org/</a:t>
            </a:r>
            <a:r>
              <a:rPr lang="tr-TR" dirty="0"/>
              <a:t> 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15727F94-7EE9-2489-A439-B3F33E057A04}"/>
              </a:ext>
            </a:extLst>
          </p:cNvPr>
          <p:cNvSpPr txBox="1"/>
          <p:nvPr/>
        </p:nvSpPr>
        <p:spPr>
          <a:xfrm>
            <a:off x="9815512" y="1623102"/>
            <a:ext cx="1704975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sz="2400" dirty="0"/>
              <a:t>Örnekleme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67FA4EEC-61B3-AD9E-CF99-1922C1B59E1E}"/>
              </a:ext>
            </a:extLst>
          </p:cNvPr>
          <p:cNvSpPr txBox="1"/>
          <p:nvPr/>
        </p:nvSpPr>
        <p:spPr>
          <a:xfrm>
            <a:off x="9815512" y="3195590"/>
            <a:ext cx="1704975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sz="2400" dirty="0"/>
              <a:t>Kuantalama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8AED7802-3CD9-05FE-BD7F-1D9794D94A88}"/>
              </a:ext>
            </a:extLst>
          </p:cNvPr>
          <p:cNvSpPr txBox="1"/>
          <p:nvPr/>
        </p:nvSpPr>
        <p:spPr>
          <a:xfrm>
            <a:off x="9815512" y="4850986"/>
            <a:ext cx="1704975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sz="2400" dirty="0"/>
              <a:t>Kodlama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Metin kutusu 14">
                <a:extLst>
                  <a:ext uri="{FF2B5EF4-FFF2-40B4-BE49-F238E27FC236}">
                    <a16:creationId xmlns:a16="http://schemas.microsoft.com/office/drawing/2014/main" id="{4FD2E40E-BFF7-37A4-5371-79F60B877C64}"/>
                  </a:ext>
                </a:extLst>
              </p:cNvPr>
              <p:cNvSpPr txBox="1"/>
              <p:nvPr/>
            </p:nvSpPr>
            <p:spPr>
              <a:xfrm>
                <a:off x="83344" y="1560690"/>
                <a:ext cx="2638425" cy="830997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2400" dirty="0"/>
                  <a:t>Kuantalama seviyesi sayısı = </a:t>
                </a:r>
                <a14:m>
                  <m:oMath xmlns:m="http://schemas.openxmlformats.org/officeDocument/2006/math">
                    <m:r>
                      <a:rPr lang="tr-TR" sz="2400" i="1" dirty="0" smtClean="0">
                        <a:latin typeface="Cambria Math" panose="02040503050406030204" pitchFamily="18" charset="0"/>
                      </a:rPr>
                      <m:t>𝑘𝑠</m:t>
                    </m:r>
                  </m:oMath>
                </a14:m>
                <a:endParaRPr lang="tr-TR" sz="2400" dirty="0"/>
              </a:p>
            </p:txBody>
          </p:sp>
        </mc:Choice>
        <mc:Fallback xmlns="">
          <p:sp>
            <p:nvSpPr>
              <p:cNvPr id="15" name="Metin kutusu 14">
                <a:extLst>
                  <a:ext uri="{FF2B5EF4-FFF2-40B4-BE49-F238E27FC236}">
                    <a16:creationId xmlns:a16="http://schemas.microsoft.com/office/drawing/2014/main" id="{4FD2E40E-BFF7-37A4-5371-79F60B877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4" y="1560690"/>
                <a:ext cx="2638425" cy="830997"/>
              </a:xfrm>
              <a:prstGeom prst="rect">
                <a:avLst/>
              </a:prstGeom>
              <a:blipFill>
                <a:blip r:embed="rId5"/>
                <a:stretch>
                  <a:fillRect t="-4255" b="-134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Metin kutusu 15">
                <a:extLst>
                  <a:ext uri="{FF2B5EF4-FFF2-40B4-BE49-F238E27FC236}">
                    <a16:creationId xmlns:a16="http://schemas.microsoft.com/office/drawing/2014/main" id="{9E735199-AD91-57B8-CEB0-80163B4DCBBB}"/>
                  </a:ext>
                </a:extLst>
              </p:cNvPr>
              <p:cNvSpPr txBox="1"/>
              <p:nvPr/>
            </p:nvSpPr>
            <p:spPr>
              <a:xfrm>
                <a:off x="83343" y="3219747"/>
                <a:ext cx="2638425" cy="461665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2400" dirty="0"/>
                  <a:t>Bit sayısı = </a:t>
                </a:r>
                <a14:m>
                  <m:oMath xmlns:m="http://schemas.openxmlformats.org/officeDocument/2006/math">
                    <m:r>
                      <a:rPr lang="tr-TR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tr-TR" sz="2400" dirty="0"/>
              </a:p>
            </p:txBody>
          </p:sp>
        </mc:Choice>
        <mc:Fallback xmlns="">
          <p:sp>
            <p:nvSpPr>
              <p:cNvPr id="16" name="Metin kutusu 15">
                <a:extLst>
                  <a:ext uri="{FF2B5EF4-FFF2-40B4-BE49-F238E27FC236}">
                    <a16:creationId xmlns:a16="http://schemas.microsoft.com/office/drawing/2014/main" id="{9E735199-AD91-57B8-CEB0-80163B4DC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3" y="3219747"/>
                <a:ext cx="2638425" cy="461665"/>
              </a:xfrm>
              <a:prstGeom prst="rect">
                <a:avLst/>
              </a:prstGeom>
              <a:blipFill>
                <a:blip r:embed="rId6"/>
                <a:stretch>
                  <a:fillRect t="-7500" b="-2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Metin kutusu 16">
                <a:extLst>
                  <a:ext uri="{FF2B5EF4-FFF2-40B4-BE49-F238E27FC236}">
                    <a16:creationId xmlns:a16="http://schemas.microsoft.com/office/drawing/2014/main" id="{FC7CCC8C-0E82-2B8C-096C-27A3E7321F9D}"/>
                  </a:ext>
                </a:extLst>
              </p:cNvPr>
              <p:cNvSpPr txBox="1"/>
              <p:nvPr/>
            </p:nvSpPr>
            <p:spPr>
              <a:xfrm>
                <a:off x="83343" y="4742408"/>
                <a:ext cx="2638425" cy="461665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tr-TR" sz="2400" i="1" dirty="0">
                        <a:latin typeface="Cambria Math" panose="02040503050406030204" pitchFamily="18" charset="0"/>
                      </a:rPr>
                      <m:t>𝑘𝑠</m:t>
                    </m:r>
                  </m:oMath>
                </a14:m>
                <a:r>
                  <a:rPr lang="tr-TR" sz="2400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tr-TR" sz="24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tr-TR" sz="2400" dirty="0"/>
              </a:p>
            </p:txBody>
          </p:sp>
        </mc:Choice>
        <mc:Fallback xmlns="">
          <p:sp>
            <p:nvSpPr>
              <p:cNvPr id="17" name="Metin kutusu 16">
                <a:extLst>
                  <a:ext uri="{FF2B5EF4-FFF2-40B4-BE49-F238E27FC236}">
                    <a16:creationId xmlns:a16="http://schemas.microsoft.com/office/drawing/2014/main" id="{FC7CCC8C-0E82-2B8C-096C-27A3E7321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3" y="4742408"/>
                <a:ext cx="2638425" cy="461665"/>
              </a:xfrm>
              <a:prstGeom prst="rect">
                <a:avLst/>
              </a:prstGeom>
              <a:blipFill>
                <a:blip r:embed="rId7"/>
                <a:stretch>
                  <a:fillRect t="-6173" b="-246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Metin kutusu 17">
                <a:extLst>
                  <a:ext uri="{FF2B5EF4-FFF2-40B4-BE49-F238E27FC236}">
                    <a16:creationId xmlns:a16="http://schemas.microsoft.com/office/drawing/2014/main" id="{64C93A91-AF9B-EF0C-7D54-1056EE63CE18}"/>
                  </a:ext>
                </a:extLst>
              </p:cNvPr>
              <p:cNvSpPr txBox="1"/>
              <p:nvPr/>
            </p:nvSpPr>
            <p:spPr>
              <a:xfrm>
                <a:off x="281779" y="5611367"/>
                <a:ext cx="805658" cy="52322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800" i="1" dirty="0">
                          <a:latin typeface="Cambria Math" panose="02040503050406030204" pitchFamily="18" charset="0"/>
                        </a:rPr>
                        <m:t>𝑘𝑠</m:t>
                      </m:r>
                    </m:oMath>
                  </m:oMathPara>
                </a14:m>
                <a:endParaRPr lang="tr-TR" sz="2800" dirty="0"/>
              </a:p>
            </p:txBody>
          </p:sp>
        </mc:Choice>
        <mc:Fallback xmlns="">
          <p:sp>
            <p:nvSpPr>
              <p:cNvPr id="18" name="Metin kutusu 17">
                <a:extLst>
                  <a:ext uri="{FF2B5EF4-FFF2-40B4-BE49-F238E27FC236}">
                    <a16:creationId xmlns:a16="http://schemas.microsoft.com/office/drawing/2014/main" id="{64C93A91-AF9B-EF0C-7D54-1056EE63C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79" y="5611367"/>
                <a:ext cx="80565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Düz Ok Bağlayıcısı 19">
            <a:extLst>
              <a:ext uri="{FF2B5EF4-FFF2-40B4-BE49-F238E27FC236}">
                <a16:creationId xmlns:a16="http://schemas.microsoft.com/office/drawing/2014/main" id="{DE37A77D-07E6-C633-8D7E-D161C6AB57A4}"/>
              </a:ext>
            </a:extLst>
          </p:cNvPr>
          <p:cNvCxnSpPr>
            <a:cxnSpLocks/>
          </p:cNvCxnSpPr>
          <p:nvPr/>
        </p:nvCxnSpPr>
        <p:spPr>
          <a:xfrm flipV="1">
            <a:off x="928687" y="5693064"/>
            <a:ext cx="0" cy="317500"/>
          </a:xfrm>
          <a:prstGeom prst="straightConnector1">
            <a:avLst/>
          </a:prstGeom>
          <a:ln w="38100">
            <a:solidFill>
              <a:srgbClr val="EE31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Metin kutusu 23">
            <a:extLst>
              <a:ext uri="{FF2B5EF4-FFF2-40B4-BE49-F238E27FC236}">
                <a16:creationId xmlns:a16="http://schemas.microsoft.com/office/drawing/2014/main" id="{AFB76B02-7D2A-8928-94F9-E65945594F9E}"/>
              </a:ext>
            </a:extLst>
          </p:cNvPr>
          <p:cNvSpPr txBox="1"/>
          <p:nvPr/>
        </p:nvSpPr>
        <p:spPr>
          <a:xfrm>
            <a:off x="1233881" y="5611367"/>
            <a:ext cx="1289055" cy="5232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sz="2800" dirty="0"/>
              <a:t>kalite</a:t>
            </a:r>
          </a:p>
        </p:txBody>
      </p:sp>
      <p:cxnSp>
        <p:nvCxnSpPr>
          <p:cNvPr id="25" name="Düz Ok Bağlayıcısı 24">
            <a:extLst>
              <a:ext uri="{FF2B5EF4-FFF2-40B4-BE49-F238E27FC236}">
                <a16:creationId xmlns:a16="http://schemas.microsoft.com/office/drawing/2014/main" id="{A5800E63-C2F5-A789-A92C-4AFBFB883B47}"/>
              </a:ext>
            </a:extLst>
          </p:cNvPr>
          <p:cNvCxnSpPr>
            <a:cxnSpLocks/>
          </p:cNvCxnSpPr>
          <p:nvPr/>
        </p:nvCxnSpPr>
        <p:spPr>
          <a:xfrm flipV="1">
            <a:off x="2376090" y="5693064"/>
            <a:ext cx="0" cy="317500"/>
          </a:xfrm>
          <a:prstGeom prst="straightConnector1">
            <a:avLst/>
          </a:prstGeom>
          <a:ln w="38100">
            <a:solidFill>
              <a:srgbClr val="EE31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Metin kutusu 25">
                <a:extLst>
                  <a:ext uri="{FF2B5EF4-FFF2-40B4-BE49-F238E27FC236}">
                    <a16:creationId xmlns:a16="http://schemas.microsoft.com/office/drawing/2014/main" id="{41CEA6CA-525A-78BA-36A2-9EBD4EDDCB4F}"/>
                  </a:ext>
                </a:extLst>
              </p:cNvPr>
              <p:cNvSpPr txBox="1"/>
              <p:nvPr/>
            </p:nvSpPr>
            <p:spPr>
              <a:xfrm>
                <a:off x="276518" y="6265069"/>
                <a:ext cx="805658" cy="52322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800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tr-TR" sz="2800" dirty="0"/>
              </a:p>
            </p:txBody>
          </p:sp>
        </mc:Choice>
        <mc:Fallback xmlns="">
          <p:sp>
            <p:nvSpPr>
              <p:cNvPr id="26" name="Metin kutusu 25">
                <a:extLst>
                  <a:ext uri="{FF2B5EF4-FFF2-40B4-BE49-F238E27FC236}">
                    <a16:creationId xmlns:a16="http://schemas.microsoft.com/office/drawing/2014/main" id="{41CEA6CA-525A-78BA-36A2-9EBD4EDDC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18" y="6265069"/>
                <a:ext cx="80565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Düz Ok Bağlayıcısı 26">
            <a:extLst>
              <a:ext uri="{FF2B5EF4-FFF2-40B4-BE49-F238E27FC236}">
                <a16:creationId xmlns:a16="http://schemas.microsoft.com/office/drawing/2014/main" id="{A73DE263-2D5C-C828-5AFF-2A860CDD2C4B}"/>
              </a:ext>
            </a:extLst>
          </p:cNvPr>
          <p:cNvCxnSpPr>
            <a:cxnSpLocks/>
          </p:cNvCxnSpPr>
          <p:nvPr/>
        </p:nvCxnSpPr>
        <p:spPr>
          <a:xfrm flipV="1">
            <a:off x="890882" y="6353728"/>
            <a:ext cx="0" cy="317500"/>
          </a:xfrm>
          <a:prstGeom prst="straightConnector1">
            <a:avLst/>
          </a:prstGeom>
          <a:ln w="38100">
            <a:solidFill>
              <a:srgbClr val="EE31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F8B608E9-1755-00C4-E216-9A9C522914C6}"/>
              </a:ext>
            </a:extLst>
          </p:cNvPr>
          <p:cNvSpPr txBox="1"/>
          <p:nvPr/>
        </p:nvSpPr>
        <p:spPr>
          <a:xfrm>
            <a:off x="1236161" y="6265069"/>
            <a:ext cx="1289055" cy="5232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sz="2800" dirty="0"/>
              <a:t>boyut</a:t>
            </a:r>
          </a:p>
        </p:txBody>
      </p:sp>
      <p:cxnSp>
        <p:nvCxnSpPr>
          <p:cNvPr id="29" name="Düz Ok Bağlayıcısı 28">
            <a:extLst>
              <a:ext uri="{FF2B5EF4-FFF2-40B4-BE49-F238E27FC236}">
                <a16:creationId xmlns:a16="http://schemas.microsoft.com/office/drawing/2014/main" id="{F4C4F507-253A-B7E4-3FC7-6B4F6846DCFC}"/>
              </a:ext>
            </a:extLst>
          </p:cNvPr>
          <p:cNvCxnSpPr>
            <a:cxnSpLocks/>
          </p:cNvCxnSpPr>
          <p:nvPr/>
        </p:nvCxnSpPr>
        <p:spPr>
          <a:xfrm flipV="1">
            <a:off x="2394996" y="6346766"/>
            <a:ext cx="0" cy="317500"/>
          </a:xfrm>
          <a:prstGeom prst="straightConnector1">
            <a:avLst/>
          </a:prstGeom>
          <a:ln w="38100">
            <a:solidFill>
              <a:srgbClr val="EE31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658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25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F7F67E28-DBD8-E614-E98D-D62B2E5EBEF9}"/>
              </a:ext>
            </a:extLst>
          </p:cNvPr>
          <p:cNvSpPr txBox="1"/>
          <p:nvPr/>
        </p:nvSpPr>
        <p:spPr>
          <a:xfrm>
            <a:off x="2990287" y="2382036"/>
            <a:ext cx="6211426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sz="3200" dirty="0"/>
              <a:t>100 110 111 101 010 000 000 011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9A3230AC-2595-1E78-AE8A-CFFE73E91580}"/>
              </a:ext>
            </a:extLst>
          </p:cNvPr>
          <p:cNvSpPr txBox="1"/>
          <p:nvPr/>
        </p:nvSpPr>
        <p:spPr>
          <a:xfrm>
            <a:off x="2990287" y="1287572"/>
            <a:ext cx="6211426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sz="3200" dirty="0"/>
              <a:t>Analog </a:t>
            </a:r>
            <a:r>
              <a:rPr lang="tr-TR" sz="3200" dirty="0">
                <a:sym typeface="Wingdings" panose="05000000000000000000" pitchFamily="2" charset="2"/>
              </a:rPr>
              <a:t> </a:t>
            </a:r>
            <a:r>
              <a:rPr lang="tr-TR" sz="3200" dirty="0" err="1">
                <a:sym typeface="Wingdings" panose="05000000000000000000" pitchFamily="2" charset="2"/>
              </a:rPr>
              <a:t>Digital</a:t>
            </a:r>
            <a:endParaRPr lang="tr-TR" sz="3200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A680B90C-AFC2-0392-B33E-0457505BF89A}"/>
              </a:ext>
            </a:extLst>
          </p:cNvPr>
          <p:cNvSpPr txBox="1"/>
          <p:nvPr/>
        </p:nvSpPr>
        <p:spPr>
          <a:xfrm>
            <a:off x="2990287" y="3476500"/>
            <a:ext cx="6211426" cy="107721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sz="3200" dirty="0"/>
              <a:t>24 bitin iletim süresi 1ms olduğu kabul edilirse 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9691F25C-C18D-C1B3-B9C9-21D72BDCDF89}"/>
              </a:ext>
            </a:extLst>
          </p:cNvPr>
          <p:cNvSpPr txBox="1"/>
          <p:nvPr/>
        </p:nvSpPr>
        <p:spPr>
          <a:xfrm>
            <a:off x="2990287" y="5063407"/>
            <a:ext cx="6211426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sz="3200" dirty="0"/>
              <a:t>Veri hızı = 24 kbps</a:t>
            </a:r>
          </a:p>
        </p:txBody>
      </p:sp>
    </p:spTree>
    <p:extLst>
      <p:ext uri="{BB962C8B-B14F-4D97-AF65-F5344CB8AC3E}">
        <p14:creationId xmlns:p14="http://schemas.microsoft.com/office/powerpoint/2010/main" val="35013442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pic>
        <p:nvPicPr>
          <p:cNvPr id="2052" name="Picture 4" descr="Latest_Nanotechnology"/>
          <p:cNvPicPr>
            <a:picLocks noChangeAspect="1" noChangeArrowheads="1"/>
          </p:cNvPicPr>
          <p:nvPr/>
        </p:nvPicPr>
        <p:blipFill>
          <a:blip r:embed="rId2" cstate="print">
            <a:lum bright="70000" contrast="-82000"/>
            <a:grayscl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26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-24114" y="6447099"/>
            <a:ext cx="12192000" cy="416636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5527" y="662484"/>
            <a:ext cx="5985163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tr-TR" sz="1400" dirty="0">
                <a:latin typeface="Arial" panose="020B0604020202020204" pitchFamily="34" charset="0"/>
                <a:hlinkClick r:id="rId4"/>
              </a:rPr>
              <a:t>1C</a:t>
            </a:r>
            <a:endParaRPr lang="tr-TR" sz="1400" dirty="0"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1400" dirty="0">
                <a:latin typeface="Arial" panose="020B0604020202020204" pitchFamily="34" charset="0"/>
                <a:hlinkClick r:id="rId5"/>
              </a:rPr>
              <a:t>1.1Direct register access</a:t>
            </a:r>
            <a:endParaRPr lang="tr-TR" sz="1400" dirty="0"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1400" dirty="0">
                <a:latin typeface="Arial" panose="020B0604020202020204" pitchFamily="34" charset="0"/>
                <a:hlinkClick r:id="rId6"/>
              </a:rPr>
              <a:t>1.2WiringPi</a:t>
            </a:r>
            <a:endParaRPr lang="tr-TR" sz="1400" dirty="0"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1400" dirty="0">
                <a:latin typeface="Arial" panose="020B0604020202020204" pitchFamily="34" charset="0"/>
                <a:hlinkClick r:id="rId7"/>
              </a:rPr>
              <a:t>1.3sysfs</a:t>
            </a:r>
            <a:endParaRPr lang="tr-TR" sz="1400" dirty="0"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1400" dirty="0">
                <a:latin typeface="Arial" panose="020B0604020202020204" pitchFamily="34" charset="0"/>
                <a:hlinkClick r:id="rId8"/>
              </a:rPr>
              <a:t>1.4bcm2835 library</a:t>
            </a:r>
            <a:endParaRPr lang="tr-TR" sz="1400" dirty="0"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1400" dirty="0">
                <a:latin typeface="Arial" panose="020B0604020202020204" pitchFamily="34" charset="0"/>
                <a:hlinkClick r:id="rId9"/>
              </a:rPr>
              <a:t>1.5pigpio</a:t>
            </a:r>
            <a:endParaRPr lang="tr-TR" sz="1400" dirty="0"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1400" dirty="0">
                <a:latin typeface="Arial" panose="020B0604020202020204" pitchFamily="34" charset="0"/>
                <a:hlinkClick r:id="rId10"/>
              </a:rPr>
              <a:t>1.6lgpio (local /dev/gpiochip I/F)</a:t>
            </a:r>
            <a:endParaRPr lang="tr-TR" sz="1400" dirty="0"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1400" dirty="0">
                <a:latin typeface="Arial" panose="020B0604020202020204" pitchFamily="34" charset="0"/>
                <a:hlinkClick r:id="rId11"/>
              </a:rPr>
              <a:t>1.7rgpio (local &amp; remote /dev/gpiochip I/F)</a:t>
            </a:r>
            <a:endParaRPr lang="tr-TR" sz="1400" dirty="0"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r-TR" sz="1400" dirty="0">
                <a:latin typeface="Arial" panose="020B0604020202020204" pitchFamily="34" charset="0"/>
                <a:hlinkClick r:id="rId12"/>
              </a:rPr>
              <a:t>2C#</a:t>
            </a:r>
            <a:endParaRPr lang="tr-TR" sz="1400" dirty="0"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r-TR" sz="1400" dirty="0">
                <a:latin typeface="Arial" panose="020B0604020202020204" pitchFamily="34" charset="0"/>
                <a:hlinkClick r:id="rId13"/>
              </a:rPr>
              <a:t>3Ruby</a:t>
            </a:r>
            <a:endParaRPr lang="tr-TR" sz="1400" dirty="0"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r-TR" sz="1400" dirty="0">
                <a:latin typeface="Arial" panose="020B0604020202020204" pitchFamily="34" charset="0"/>
                <a:hlinkClick r:id="rId14"/>
              </a:rPr>
              <a:t>4Perl</a:t>
            </a:r>
            <a:endParaRPr lang="tr-TR" sz="1400" dirty="0"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r-TR" sz="1400" dirty="0">
                <a:solidFill>
                  <a:srgbClr val="FF0000"/>
                </a:solidFill>
                <a:highlight>
                  <a:srgbClr val="FFFF00"/>
                </a:highlight>
                <a:latin typeface="Arial" panose="020B0604020202020204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5Python</a:t>
            </a:r>
            <a:endParaRPr lang="tr-TR" sz="1400" dirty="0">
              <a:solidFill>
                <a:srgbClr val="FF0000"/>
              </a:solidFill>
              <a:highlight>
                <a:srgbClr val="FFFF00"/>
              </a:highlight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1400" dirty="0">
                <a:solidFill>
                  <a:srgbClr val="FF0000"/>
                </a:solidFill>
                <a:highlight>
                  <a:srgbClr val="FFFF00"/>
                </a:highlight>
                <a:latin typeface="Arial" panose="020B0604020202020204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5.1RPi.GPIO</a:t>
            </a:r>
            <a:endParaRPr lang="tr-TR" sz="1400" dirty="0">
              <a:solidFill>
                <a:srgbClr val="FF0000"/>
              </a:solidFill>
              <a:highlight>
                <a:srgbClr val="FFFF00"/>
              </a:highlight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1400" dirty="0">
                <a:latin typeface="Arial" panose="020B0604020202020204" pitchFamily="34" charset="0"/>
                <a:hlinkClick r:id="rId17"/>
              </a:rPr>
              <a:t>5.2pigpio</a:t>
            </a:r>
            <a:endParaRPr lang="tr-TR" sz="1400" dirty="0"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1400" dirty="0">
                <a:latin typeface="Arial" panose="020B0604020202020204" pitchFamily="34" charset="0"/>
                <a:hlinkClick r:id="rId18"/>
              </a:rPr>
              <a:t>5.3RPIO</a:t>
            </a:r>
            <a:endParaRPr lang="tr-TR" sz="1400" dirty="0"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1400" dirty="0">
                <a:latin typeface="Arial" panose="020B0604020202020204" pitchFamily="34" charset="0"/>
                <a:hlinkClick r:id="rId19"/>
              </a:rPr>
              <a:t>5.4WiringPi2-Python</a:t>
            </a:r>
            <a:endParaRPr lang="tr-TR" sz="1400" dirty="0"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r-TR" sz="1400" dirty="0">
                <a:latin typeface="Arial" panose="020B0604020202020204" pitchFamily="34" charset="0"/>
                <a:hlinkClick r:id="rId20"/>
              </a:rPr>
              <a:t>6Scratch</a:t>
            </a:r>
            <a:endParaRPr lang="tr-TR" sz="1400" dirty="0"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1400" dirty="0">
                <a:latin typeface="Arial" panose="020B0604020202020204" pitchFamily="34" charset="0"/>
                <a:hlinkClick r:id="rId21"/>
              </a:rPr>
              <a:t>6.1Scratch using the ScratchGPIO</a:t>
            </a:r>
            <a:endParaRPr lang="tr-TR" sz="1400" dirty="0"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1400" dirty="0">
                <a:latin typeface="Arial" panose="020B0604020202020204" pitchFamily="34" charset="0"/>
                <a:hlinkClick r:id="rId22"/>
              </a:rPr>
              <a:t>6.2Pridopia Scratch Rs-Pi-GPIO driver</a:t>
            </a:r>
            <a:endParaRPr lang="tr-TR" sz="1400" dirty="0"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1400" dirty="0">
                <a:latin typeface="Arial" panose="020B0604020202020204" pitchFamily="34" charset="0"/>
                <a:hlinkClick r:id="rId23"/>
              </a:rPr>
              <a:t>6.3RpiScratchIO</a:t>
            </a:r>
            <a:endParaRPr lang="tr-TR" sz="1400" dirty="0">
              <a:latin typeface="Arial" panose="020B0604020202020204" pitchFamily="34" charset="0"/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tr-TR" sz="1400" dirty="0">
                <a:latin typeface="Arial" panose="020B0604020202020204" pitchFamily="34" charset="0"/>
                <a:hlinkClick r:id="rId24"/>
              </a:rPr>
              <a:t>6.3.1RpiScratchIO - Installation</a:t>
            </a:r>
            <a:endParaRPr lang="tr-TR" sz="1400" dirty="0">
              <a:latin typeface="Arial" panose="020B0604020202020204" pitchFamily="34" charset="0"/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tr-TR" sz="1400" dirty="0">
                <a:latin typeface="Arial" panose="020B0604020202020204" pitchFamily="34" charset="0"/>
                <a:hlinkClick r:id="rId25"/>
              </a:rPr>
              <a:t>6.3.2RpiScratchIO - Documentation and examples</a:t>
            </a:r>
            <a:endParaRPr lang="tr-TR" sz="1400" dirty="0"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r-TR" sz="1400" dirty="0">
                <a:latin typeface="Arial" panose="020B0604020202020204" pitchFamily="34" charset="0"/>
                <a:hlinkClick r:id="rId26"/>
              </a:rPr>
              <a:t>7Java</a:t>
            </a:r>
            <a:endParaRPr lang="tr-TR" sz="1400" dirty="0"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1400" dirty="0">
                <a:latin typeface="Arial" panose="020B0604020202020204" pitchFamily="34" charset="0"/>
                <a:hlinkClick r:id="rId27"/>
              </a:rPr>
              <a:t>7.1Java using the Pi4J Library</a:t>
            </a:r>
            <a:endParaRPr lang="tr-TR" sz="1400" dirty="0"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1400" dirty="0">
                <a:latin typeface="Arial" panose="020B0604020202020204" pitchFamily="34" charset="0"/>
                <a:hlinkClick r:id="rId28"/>
              </a:rPr>
              <a:t>7.2Java</a:t>
            </a:r>
            <a:endParaRPr lang="tr-TR" sz="1400" dirty="0"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1400" dirty="0">
                <a:latin typeface="Arial" panose="020B0604020202020204" pitchFamily="34" charset="0"/>
                <a:hlinkClick r:id="rId29"/>
              </a:rPr>
              <a:t>7.3Java Webapp GPIO web control via HTTP</a:t>
            </a:r>
            <a:endParaRPr lang="tr-TR" sz="1400" dirty="0"/>
          </a:p>
        </p:txBody>
      </p:sp>
      <p:sp>
        <p:nvSpPr>
          <p:cNvPr id="4" name="Rectangle 3"/>
          <p:cNvSpPr/>
          <p:nvPr/>
        </p:nvSpPr>
        <p:spPr>
          <a:xfrm>
            <a:off x="5690623" y="1364706"/>
            <a:ext cx="6525491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tr-TR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r-TR" sz="1400" dirty="0">
                <a:solidFill>
                  <a:srgbClr val="222222"/>
                </a:solidFill>
                <a:latin typeface="Arial" panose="020B0604020202020204" pitchFamily="34" charset="0"/>
                <a:hlinkClick r:id="rId30"/>
              </a:rPr>
              <a:t>8</a:t>
            </a:r>
            <a:r>
              <a:rPr lang="tr-TR" sz="1400" dirty="0">
                <a:solidFill>
                  <a:srgbClr val="0645AD"/>
                </a:solidFill>
                <a:latin typeface="Arial" panose="020B0604020202020204" pitchFamily="34" charset="0"/>
                <a:hlinkClick r:id="rId30"/>
              </a:rPr>
              <a:t>Shell</a:t>
            </a:r>
            <a:endParaRPr lang="tr-TR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1400" dirty="0">
                <a:solidFill>
                  <a:srgbClr val="222222"/>
                </a:solidFill>
                <a:latin typeface="Arial" panose="020B0604020202020204" pitchFamily="34" charset="0"/>
                <a:hlinkClick r:id="rId31"/>
              </a:rPr>
              <a:t>8.1</a:t>
            </a:r>
            <a:r>
              <a:rPr lang="tr-TR" sz="1400" dirty="0">
                <a:solidFill>
                  <a:srgbClr val="0645AD"/>
                </a:solidFill>
                <a:latin typeface="Arial" panose="020B0604020202020204" pitchFamily="34" charset="0"/>
                <a:hlinkClick r:id="rId31"/>
              </a:rPr>
              <a:t>sysfs, part of the raspbian operating system</a:t>
            </a:r>
            <a:endParaRPr lang="tr-TR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1400" dirty="0">
                <a:solidFill>
                  <a:srgbClr val="222222"/>
                </a:solidFill>
                <a:latin typeface="Arial" panose="020B0604020202020204" pitchFamily="34" charset="0"/>
                <a:hlinkClick r:id="rId32"/>
              </a:rPr>
              <a:t>8.2</a:t>
            </a:r>
            <a:r>
              <a:rPr lang="tr-TR" sz="1400" dirty="0">
                <a:solidFill>
                  <a:srgbClr val="0645AD"/>
                </a:solidFill>
                <a:latin typeface="Arial" panose="020B0604020202020204" pitchFamily="34" charset="0"/>
                <a:hlinkClick r:id="rId32"/>
              </a:rPr>
              <a:t>wiringPi - gpio utility</a:t>
            </a:r>
            <a:endParaRPr lang="tr-TR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1400" dirty="0">
                <a:solidFill>
                  <a:srgbClr val="222222"/>
                </a:solidFill>
                <a:latin typeface="Arial" panose="020B0604020202020204" pitchFamily="34" charset="0"/>
                <a:hlinkClick r:id="rId33"/>
              </a:rPr>
              <a:t>8.3</a:t>
            </a:r>
            <a:r>
              <a:rPr lang="tr-TR" sz="1400" dirty="0">
                <a:solidFill>
                  <a:srgbClr val="0645AD"/>
                </a:solidFill>
                <a:latin typeface="Arial" panose="020B0604020202020204" pitchFamily="34" charset="0"/>
                <a:hlinkClick r:id="rId33"/>
              </a:rPr>
              <a:t>pigpio - pigs utility</a:t>
            </a:r>
            <a:endParaRPr lang="tr-TR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1400" dirty="0">
                <a:solidFill>
                  <a:srgbClr val="222222"/>
                </a:solidFill>
                <a:latin typeface="Arial" panose="020B0604020202020204" pitchFamily="34" charset="0"/>
                <a:hlinkClick r:id="rId34"/>
              </a:rPr>
              <a:t>8.4</a:t>
            </a:r>
            <a:r>
              <a:rPr lang="tr-TR" sz="1400" dirty="0">
                <a:solidFill>
                  <a:srgbClr val="0645AD"/>
                </a:solidFill>
                <a:latin typeface="Arial" panose="020B0604020202020204" pitchFamily="34" charset="0"/>
                <a:hlinkClick r:id="rId34"/>
              </a:rPr>
              <a:t>pigpio - /dev/pigpio interface</a:t>
            </a:r>
            <a:endParaRPr lang="tr-TR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1400" dirty="0">
                <a:solidFill>
                  <a:srgbClr val="222222"/>
                </a:solidFill>
                <a:latin typeface="Arial" panose="020B0604020202020204" pitchFamily="34" charset="0"/>
                <a:hlinkClick r:id="rId35"/>
              </a:rPr>
              <a:t>8.5</a:t>
            </a:r>
            <a:r>
              <a:rPr lang="tr-TR" sz="1400" dirty="0">
                <a:solidFill>
                  <a:srgbClr val="0645AD"/>
                </a:solidFill>
                <a:latin typeface="Arial" panose="020B0604020202020204" pitchFamily="34" charset="0"/>
                <a:hlinkClick r:id="rId35"/>
              </a:rPr>
              <a:t>libgpiod - C library and tools for interacting with the linux GPIO character device</a:t>
            </a:r>
            <a:endParaRPr lang="tr-TR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r-TR" sz="1400" dirty="0">
                <a:solidFill>
                  <a:srgbClr val="222222"/>
                </a:solidFill>
                <a:latin typeface="Arial" panose="020B0604020202020204" pitchFamily="34" charset="0"/>
                <a:hlinkClick r:id="rId36"/>
              </a:rPr>
              <a:t>9</a:t>
            </a:r>
            <a:r>
              <a:rPr lang="tr-TR" sz="1400" dirty="0">
                <a:solidFill>
                  <a:srgbClr val="0645AD"/>
                </a:solidFill>
                <a:latin typeface="Arial" panose="020B0604020202020204" pitchFamily="34" charset="0"/>
                <a:hlinkClick r:id="rId36"/>
              </a:rPr>
              <a:t>Lazarus / Free Pascal</a:t>
            </a:r>
            <a:endParaRPr lang="tr-TR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r-TR" sz="1400" dirty="0">
                <a:solidFill>
                  <a:srgbClr val="222222"/>
                </a:solidFill>
                <a:latin typeface="Arial" panose="020B0604020202020204" pitchFamily="34" charset="0"/>
                <a:hlinkClick r:id="rId37"/>
              </a:rPr>
              <a:t>10</a:t>
            </a:r>
            <a:r>
              <a:rPr lang="tr-TR" sz="1400" dirty="0">
                <a:solidFill>
                  <a:srgbClr val="0645AD"/>
                </a:solidFill>
                <a:latin typeface="Arial" panose="020B0604020202020204" pitchFamily="34" charset="0"/>
                <a:hlinkClick r:id="rId37"/>
              </a:rPr>
              <a:t>BASIC</a:t>
            </a:r>
            <a:endParaRPr lang="tr-TR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1400" dirty="0">
                <a:solidFill>
                  <a:srgbClr val="222222"/>
                </a:solidFill>
                <a:latin typeface="Arial" panose="020B0604020202020204" pitchFamily="34" charset="0"/>
                <a:hlinkClick r:id="rId38"/>
              </a:rPr>
              <a:t>10.1</a:t>
            </a:r>
            <a:r>
              <a:rPr lang="tr-TR" sz="1400" dirty="0">
                <a:solidFill>
                  <a:srgbClr val="0645AD"/>
                </a:solidFill>
                <a:latin typeface="Arial" panose="020B0604020202020204" pitchFamily="34" charset="0"/>
                <a:hlinkClick r:id="rId38"/>
              </a:rPr>
              <a:t>BASIC - Return to BASIC</a:t>
            </a:r>
            <a:endParaRPr lang="tr-TR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1400" dirty="0">
                <a:solidFill>
                  <a:srgbClr val="222222"/>
                </a:solidFill>
                <a:latin typeface="Arial" panose="020B0604020202020204" pitchFamily="34" charset="0"/>
                <a:hlinkClick r:id="rId39"/>
              </a:rPr>
              <a:t>10.2</a:t>
            </a:r>
            <a:r>
              <a:rPr lang="tr-TR" sz="1400" dirty="0">
                <a:solidFill>
                  <a:srgbClr val="0645AD"/>
                </a:solidFill>
                <a:latin typeface="Arial" panose="020B0604020202020204" pitchFamily="34" charset="0"/>
                <a:hlinkClick r:id="rId39"/>
              </a:rPr>
              <a:t>BASIC</a:t>
            </a:r>
            <a:endParaRPr lang="tr-TR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tr-TR" sz="1400" dirty="0">
                <a:solidFill>
                  <a:srgbClr val="222222"/>
                </a:solidFill>
                <a:latin typeface="Arial" panose="020B0604020202020204" pitchFamily="34" charset="0"/>
                <a:hlinkClick r:id="rId40"/>
              </a:rPr>
              <a:t>10.2.1</a:t>
            </a:r>
            <a:r>
              <a:rPr lang="tr-TR" sz="1400" dirty="0">
                <a:solidFill>
                  <a:srgbClr val="0645AD"/>
                </a:solidFill>
                <a:latin typeface="Arial" panose="020B0604020202020204" pitchFamily="34" charset="0"/>
                <a:hlinkClick r:id="rId40"/>
              </a:rPr>
              <a:t>Bywater BASIC Interpreter</a:t>
            </a:r>
            <a:endParaRPr lang="tr-TR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1600200" lvl="3" indent="-228600">
              <a:buFont typeface="Arial" panose="020B0604020202020204" pitchFamily="34" charset="0"/>
              <a:buChar char="•"/>
            </a:pPr>
            <a:r>
              <a:rPr lang="tr-TR" sz="1400" dirty="0">
                <a:solidFill>
                  <a:srgbClr val="222222"/>
                </a:solidFill>
                <a:latin typeface="Arial" panose="020B0604020202020204" pitchFamily="34" charset="0"/>
                <a:hlinkClick r:id="rId41"/>
              </a:rPr>
              <a:t>10.2.1.1</a:t>
            </a:r>
            <a:r>
              <a:rPr lang="tr-TR" sz="1400" dirty="0">
                <a:solidFill>
                  <a:srgbClr val="0645AD"/>
                </a:solidFill>
                <a:latin typeface="Arial" panose="020B0604020202020204" pitchFamily="34" charset="0"/>
                <a:hlinkClick r:id="rId41"/>
              </a:rPr>
              <a:t>BASIC programming of the I/O</a:t>
            </a:r>
            <a:endParaRPr lang="tr-TR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1600200" lvl="3" indent="-228600">
              <a:buFont typeface="Arial" panose="020B0604020202020204" pitchFamily="34" charset="0"/>
              <a:buChar char="•"/>
            </a:pPr>
            <a:r>
              <a:rPr lang="tr-TR" sz="1400" dirty="0">
                <a:solidFill>
                  <a:srgbClr val="222222"/>
                </a:solidFill>
                <a:latin typeface="Arial" panose="020B0604020202020204" pitchFamily="34" charset="0"/>
                <a:hlinkClick r:id="rId42"/>
              </a:rPr>
              <a:t>10.2.1.2</a:t>
            </a:r>
            <a:r>
              <a:rPr lang="tr-TR" sz="1400" dirty="0">
                <a:solidFill>
                  <a:srgbClr val="0645AD"/>
                </a:solidFill>
                <a:latin typeface="Arial" panose="020B0604020202020204" pitchFamily="34" charset="0"/>
                <a:hlinkClick r:id="rId42"/>
              </a:rPr>
              <a:t>Example of an (unstructured) BASIC program</a:t>
            </a:r>
            <a:endParaRPr lang="tr-TR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1400" dirty="0">
                <a:solidFill>
                  <a:srgbClr val="222222"/>
                </a:solidFill>
                <a:latin typeface="Arial" panose="020B0604020202020204" pitchFamily="34" charset="0"/>
                <a:hlinkClick r:id="rId43"/>
              </a:rPr>
              <a:t>10.3</a:t>
            </a:r>
            <a:r>
              <a:rPr lang="tr-TR" sz="1400" dirty="0">
                <a:solidFill>
                  <a:srgbClr val="0645AD"/>
                </a:solidFill>
                <a:latin typeface="Arial" panose="020B0604020202020204" pitchFamily="34" charset="0"/>
                <a:hlinkClick r:id="rId43"/>
              </a:rPr>
              <a:t>BBC BASIC</a:t>
            </a:r>
            <a:endParaRPr lang="tr-TR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r-TR" sz="1400" dirty="0">
                <a:solidFill>
                  <a:srgbClr val="222222"/>
                </a:solidFill>
                <a:latin typeface="Arial" panose="020B0604020202020204" pitchFamily="34" charset="0"/>
                <a:hlinkClick r:id="rId44"/>
              </a:rPr>
              <a:t>11</a:t>
            </a:r>
            <a:r>
              <a:rPr lang="tr-TR" sz="1400" dirty="0">
                <a:solidFill>
                  <a:srgbClr val="0645AD"/>
                </a:solidFill>
                <a:latin typeface="Arial" panose="020B0604020202020204" pitchFamily="34" charset="0"/>
                <a:hlinkClick r:id="rId44"/>
              </a:rPr>
              <a:t>Gambas</a:t>
            </a:r>
            <a:endParaRPr lang="tr-TR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1400" dirty="0">
                <a:solidFill>
                  <a:srgbClr val="222222"/>
                </a:solidFill>
                <a:latin typeface="Arial" panose="020B0604020202020204" pitchFamily="34" charset="0"/>
                <a:hlinkClick r:id="rId45"/>
              </a:rPr>
              <a:t>11.1</a:t>
            </a:r>
            <a:r>
              <a:rPr lang="tr-TR" sz="1400" dirty="0">
                <a:solidFill>
                  <a:srgbClr val="0645AD"/>
                </a:solidFill>
                <a:latin typeface="Arial" panose="020B0604020202020204" pitchFamily="34" charset="0"/>
                <a:hlinkClick r:id="rId45"/>
              </a:rPr>
              <a:t>Gambas with wiringPi</a:t>
            </a:r>
            <a:endParaRPr lang="tr-TR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1400" dirty="0">
                <a:solidFill>
                  <a:srgbClr val="222222"/>
                </a:solidFill>
                <a:latin typeface="Arial" panose="020B0604020202020204" pitchFamily="34" charset="0"/>
                <a:hlinkClick r:id="rId46"/>
              </a:rPr>
              <a:t>11.2</a:t>
            </a:r>
            <a:r>
              <a:rPr lang="tr-TR" sz="1400" dirty="0">
                <a:solidFill>
                  <a:srgbClr val="0645AD"/>
                </a:solidFill>
                <a:latin typeface="Arial" panose="020B0604020202020204" pitchFamily="34" charset="0"/>
                <a:hlinkClick r:id="rId46"/>
              </a:rPr>
              <a:t>Gambas with pigpio</a:t>
            </a:r>
            <a:endParaRPr lang="tr-TR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br>
              <a:rPr lang="tr-TR" sz="1400" dirty="0">
                <a:solidFill>
                  <a:srgbClr val="0645AD"/>
                </a:solidFill>
                <a:latin typeface="Arial" panose="020B0604020202020204" pitchFamily="34" charset="0"/>
                <a:hlinkClick r:id="rId47"/>
              </a:rPr>
            </a:br>
            <a:endParaRPr lang="tr-TR" sz="1400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3C704FAE-76C7-3DA4-10A9-F4BED89399D6}"/>
              </a:ext>
            </a:extLst>
          </p:cNvPr>
          <p:cNvSpPr txBox="1"/>
          <p:nvPr/>
        </p:nvSpPr>
        <p:spPr>
          <a:xfrm>
            <a:off x="4439685" y="808450"/>
            <a:ext cx="6211426" cy="461665"/>
          </a:xfrm>
          <a:prstGeom prst="rect">
            <a:avLst/>
          </a:prstGeom>
          <a:solidFill>
            <a:srgbClr val="00808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sz="2400" dirty="0"/>
              <a:t>Birçok farklı dilde kütüphaneler mevcuttur</a:t>
            </a:r>
          </a:p>
        </p:txBody>
      </p:sp>
    </p:spTree>
    <p:extLst>
      <p:ext uri="{BB962C8B-B14F-4D97-AF65-F5344CB8AC3E}">
        <p14:creationId xmlns:p14="http://schemas.microsoft.com/office/powerpoint/2010/main" val="2403577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pic>
        <p:nvPicPr>
          <p:cNvPr id="2052" name="Picture 4" descr="Latest_Nanotechnology"/>
          <p:cNvPicPr>
            <a:picLocks noChangeAspect="1" noChangeArrowheads="1"/>
          </p:cNvPicPr>
          <p:nvPr/>
        </p:nvPicPr>
        <p:blipFill>
          <a:blip r:embed="rId2" cstate="print">
            <a:lum bright="70000" contrast="-82000"/>
            <a:grayscl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27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-24114" y="6447099"/>
            <a:ext cx="12192000" cy="416636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431827" y="670009"/>
            <a:ext cx="14350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tr-TR" sz="1400" dirty="0">
                <a:latin typeface="Arial" panose="020B0604020202020204" pitchFamily="34" charset="0"/>
                <a:hlinkClick r:id="rId4"/>
              </a:rPr>
              <a:t>RPi.GPIO</a:t>
            </a:r>
            <a:endParaRPr lang="tr-TR" sz="1400" dirty="0">
              <a:latin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105693" y="639231"/>
            <a:ext cx="4110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latin typeface="Consolas" panose="020B0609020204030204" pitchFamily="49" charset="0"/>
              </a:rPr>
              <a:t>sudo apt-get install rpi-update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A4BDFC55-CBE0-8BB0-16F5-E98C368DCE6D}"/>
              </a:ext>
            </a:extLst>
          </p:cNvPr>
          <p:cNvSpPr txBox="1"/>
          <p:nvPr/>
        </p:nvSpPr>
        <p:spPr>
          <a:xfrm>
            <a:off x="2990287" y="2863503"/>
            <a:ext cx="6211426" cy="461665"/>
          </a:xfrm>
          <a:prstGeom prst="rect">
            <a:avLst/>
          </a:prstGeom>
          <a:solidFill>
            <a:srgbClr val="CC00FF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sz="2400" dirty="0"/>
              <a:t>Normalde otomatik olarak yüklü geliyor.</a:t>
            </a:r>
          </a:p>
        </p:txBody>
      </p:sp>
    </p:spTree>
    <p:extLst>
      <p:ext uri="{BB962C8B-B14F-4D97-AF65-F5344CB8AC3E}">
        <p14:creationId xmlns:p14="http://schemas.microsoft.com/office/powerpoint/2010/main" val="2661877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pic>
        <p:nvPicPr>
          <p:cNvPr id="2052" name="Picture 4" descr="Latest_Nanotechnology"/>
          <p:cNvPicPr>
            <a:picLocks noChangeAspect="1" noChangeArrowheads="1"/>
          </p:cNvPicPr>
          <p:nvPr/>
        </p:nvPicPr>
        <p:blipFill>
          <a:blip r:embed="rId2" cstate="print">
            <a:lum bright="70000" contrast="-82000"/>
            <a:grayscl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28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-24114" y="6447099"/>
            <a:ext cx="12192000" cy="416636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43025" y="871537"/>
            <a:ext cx="9505950" cy="51149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384471" y="579960"/>
            <a:ext cx="292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dirty="0">
                <a:solidFill>
                  <a:srgbClr val="202124"/>
                </a:solidFill>
                <a:latin typeface="arial" panose="020B0604020202020204" pitchFamily="34" charset="0"/>
              </a:rPr>
              <a:t>Broadcom SOC Channel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66401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pic>
        <p:nvPicPr>
          <p:cNvPr id="2052" name="Picture 4" descr="Latest_Nanotechnology"/>
          <p:cNvPicPr>
            <a:picLocks noChangeAspect="1" noChangeArrowheads="1"/>
          </p:cNvPicPr>
          <p:nvPr/>
        </p:nvPicPr>
        <p:blipFill>
          <a:blip r:embed="rId2" cstate="print">
            <a:lum bright="70000" contrast="-82000"/>
            <a:grayscl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29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-24114" y="6447099"/>
            <a:ext cx="12192000" cy="416636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Resim 5" descr="elektronik eşyalar, devre içeren bir resim&#10;&#10;Açıklama otomatik olarak oluşturuldu">
            <a:extLst>
              <a:ext uri="{FF2B5EF4-FFF2-40B4-BE49-F238E27FC236}">
                <a16:creationId xmlns:a16="http://schemas.microsoft.com/office/drawing/2014/main" id="{023D1D25-F41F-08CA-0121-008AFD800F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81" r="31001"/>
          <a:stretch/>
        </p:blipFill>
        <p:spPr>
          <a:xfrm>
            <a:off x="6994096" y="783401"/>
            <a:ext cx="4917534" cy="4880299"/>
          </a:xfrm>
          <a:prstGeom prst="rect">
            <a:avLst/>
          </a:prstGeom>
        </p:spPr>
      </p:pic>
      <p:pic>
        <p:nvPicPr>
          <p:cNvPr id="10" name="Resim 9" descr="yer içeren bir resim&#10;&#10;Açıklama otomatik olarak oluşturuldu">
            <a:extLst>
              <a:ext uri="{FF2B5EF4-FFF2-40B4-BE49-F238E27FC236}">
                <a16:creationId xmlns:a16="http://schemas.microsoft.com/office/drawing/2014/main" id="{DF3795E9-CE12-5E30-1721-F72303E343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66"/>
          <a:stretch/>
        </p:blipFill>
        <p:spPr>
          <a:xfrm>
            <a:off x="19050" y="783400"/>
            <a:ext cx="6395144" cy="488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09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3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</p:pic>
      <p:pic>
        <p:nvPicPr>
          <p:cNvPr id="4" name="Resim 3" descr="metin, ekran görüntüsü, ekran, düz içeren bir resim&#10;&#10;Açıklama otomatik olarak oluşturuldu">
            <a:extLst>
              <a:ext uri="{FF2B5EF4-FFF2-40B4-BE49-F238E27FC236}">
                <a16:creationId xmlns:a16="http://schemas.microsoft.com/office/drawing/2014/main" id="{633D8299-23A6-1C16-4AC1-6FF770D59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820" y="627859"/>
            <a:ext cx="8868360" cy="618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469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pic>
        <p:nvPicPr>
          <p:cNvPr id="2052" name="Picture 4" descr="Latest_Nanotechnology"/>
          <p:cNvPicPr>
            <a:picLocks noChangeAspect="1" noChangeArrowheads="1"/>
          </p:cNvPicPr>
          <p:nvPr/>
        </p:nvPicPr>
        <p:blipFill>
          <a:blip r:embed="rId2" cstate="print">
            <a:lum bright="70000" contrast="-82000"/>
            <a:grayscl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30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-24114" y="6447099"/>
            <a:ext cx="12192000" cy="416636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Resim 3" descr="metin, ekran görüntüsü, elektronik eşyalar içeren bir resim&#10;&#10;Açıklama otomatik olarak oluşturuldu">
            <a:extLst>
              <a:ext uri="{FF2B5EF4-FFF2-40B4-BE49-F238E27FC236}">
                <a16:creationId xmlns:a16="http://schemas.microsoft.com/office/drawing/2014/main" id="{475ECCAC-5718-9EC9-E213-96715A0658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40" b="29820"/>
          <a:stretch/>
        </p:blipFill>
        <p:spPr>
          <a:xfrm>
            <a:off x="161925" y="746315"/>
            <a:ext cx="8496300" cy="3838575"/>
          </a:xfrm>
          <a:prstGeom prst="rect">
            <a:avLst/>
          </a:prstGeom>
        </p:spPr>
      </p:pic>
      <p:pic>
        <p:nvPicPr>
          <p:cNvPr id="7" name="Resim 6" descr="metin, ekran görüntüsü, elektronik eşyalar, vitrin içeren bir resim&#10;&#10;Açıklama otomatik olarak oluşturuldu">
            <a:extLst>
              <a:ext uri="{FF2B5EF4-FFF2-40B4-BE49-F238E27FC236}">
                <a16:creationId xmlns:a16="http://schemas.microsoft.com/office/drawing/2014/main" id="{92A8DDF6-6057-09F5-4226-57399184107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16" b="19305"/>
          <a:stretch/>
        </p:blipFill>
        <p:spPr>
          <a:xfrm>
            <a:off x="7024386" y="3296573"/>
            <a:ext cx="5143500" cy="31051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Mürekkep 16">
                <a:extLst>
                  <a:ext uri="{FF2B5EF4-FFF2-40B4-BE49-F238E27FC236}">
                    <a16:creationId xmlns:a16="http://schemas.microsoft.com/office/drawing/2014/main" id="{79A7AC61-2A45-B613-1FB6-EC5A7A22A50A}"/>
                  </a:ext>
                </a:extLst>
              </p14:cNvPr>
              <p14:cNvContentPartPr/>
              <p14:nvPr/>
            </p14:nvContentPartPr>
            <p14:xfrm>
              <a:off x="10058073" y="3872651"/>
              <a:ext cx="1894680" cy="17640"/>
            </p14:xfrm>
          </p:contentPart>
        </mc:Choice>
        <mc:Fallback xmlns="">
          <p:pic>
            <p:nvPicPr>
              <p:cNvPr id="17" name="Mürekkep 16">
                <a:extLst>
                  <a:ext uri="{FF2B5EF4-FFF2-40B4-BE49-F238E27FC236}">
                    <a16:creationId xmlns:a16="http://schemas.microsoft.com/office/drawing/2014/main" id="{79A7AC61-2A45-B613-1FB6-EC5A7A22A5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68073" y="3692651"/>
                <a:ext cx="2074320" cy="3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Mürekkep 17">
                <a:extLst>
                  <a:ext uri="{FF2B5EF4-FFF2-40B4-BE49-F238E27FC236}">
                    <a16:creationId xmlns:a16="http://schemas.microsoft.com/office/drawing/2014/main" id="{700F47C7-949E-89F7-F5D2-85452779BA63}"/>
                  </a:ext>
                </a:extLst>
              </p14:cNvPr>
              <p14:cNvContentPartPr/>
              <p14:nvPr/>
            </p14:nvContentPartPr>
            <p14:xfrm>
              <a:off x="2435433" y="1753691"/>
              <a:ext cx="360" cy="360"/>
            </p14:xfrm>
          </p:contentPart>
        </mc:Choice>
        <mc:Fallback xmlns="">
          <p:pic>
            <p:nvPicPr>
              <p:cNvPr id="18" name="Mürekkep 17">
                <a:extLst>
                  <a:ext uri="{FF2B5EF4-FFF2-40B4-BE49-F238E27FC236}">
                    <a16:creationId xmlns:a16="http://schemas.microsoft.com/office/drawing/2014/main" id="{700F47C7-949E-89F7-F5D2-85452779BA6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45433" y="1573691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8865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pic>
        <p:nvPicPr>
          <p:cNvPr id="2052" name="Picture 4" descr="Latest_Nanotechnology"/>
          <p:cNvPicPr>
            <a:picLocks noChangeAspect="1" noChangeArrowheads="1"/>
          </p:cNvPicPr>
          <p:nvPr/>
        </p:nvPicPr>
        <p:blipFill>
          <a:blip r:embed="rId2" cstate="print">
            <a:lum bright="70000" contrast="-82000"/>
            <a:grayscl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31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-24114" y="6447099"/>
            <a:ext cx="12192000" cy="416636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1"/>
          <p:cNvSpPr/>
          <p:nvPr/>
        </p:nvSpPr>
        <p:spPr>
          <a:xfrm>
            <a:off x="3498889" y="1735322"/>
            <a:ext cx="5194221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600" b="1" dirty="0">
                <a:solidFill>
                  <a:srgbClr val="003B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Teşekkürler…</a:t>
            </a:r>
          </a:p>
          <a:p>
            <a:pPr algn="ctr"/>
            <a:endParaRPr lang="tr-TR" sz="2600" b="1" dirty="0">
              <a:solidFill>
                <a:srgbClr val="003B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tr-TR" sz="2600" b="1" dirty="0">
              <a:solidFill>
                <a:srgbClr val="003B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tr-TR" sz="2600" b="1" dirty="0">
              <a:solidFill>
                <a:srgbClr val="003B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tr-TR" sz="2600" b="1" dirty="0">
              <a:solidFill>
                <a:srgbClr val="003B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tr-TR" sz="2600" b="1" dirty="0">
              <a:solidFill>
                <a:srgbClr val="003B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tr-TR" sz="2600" b="1" dirty="0">
              <a:solidFill>
                <a:srgbClr val="003B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tr-TR" sz="2600" b="1" dirty="0">
              <a:solidFill>
                <a:srgbClr val="003B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907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pic>
        <p:nvPicPr>
          <p:cNvPr id="2052" name="Picture 4" descr="Latest_Nanotechnology"/>
          <p:cNvPicPr>
            <a:picLocks noChangeAspect="1" noChangeArrowheads="1"/>
          </p:cNvPicPr>
          <p:nvPr/>
        </p:nvPicPr>
        <p:blipFill>
          <a:blip r:embed="rId2" cstate="print">
            <a:lum bright="70000" contrast="-82000"/>
            <a:grayscl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4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-24114" y="6447099"/>
            <a:ext cx="12192000" cy="416636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639450"/>
              </p:ext>
            </p:extLst>
          </p:nvPr>
        </p:nvGraphicFramePr>
        <p:xfrm>
          <a:off x="1132739" y="702167"/>
          <a:ext cx="9878294" cy="5481112"/>
        </p:xfrm>
        <a:graphic>
          <a:graphicData uri="http://schemas.openxmlformats.org/drawingml/2006/table">
            <a:tbl>
              <a:tblPr/>
              <a:tblGrid>
                <a:gridCol w="3547280">
                  <a:extLst>
                    <a:ext uri="{9D8B030D-6E8A-4147-A177-3AD203B41FA5}">
                      <a16:colId xmlns:a16="http://schemas.microsoft.com/office/drawing/2014/main" val="3586014064"/>
                    </a:ext>
                  </a:extLst>
                </a:gridCol>
                <a:gridCol w="6331014">
                  <a:extLst>
                    <a:ext uri="{9D8B030D-6E8A-4147-A177-3AD203B41FA5}">
                      <a16:colId xmlns:a16="http://schemas.microsoft.com/office/drawing/2014/main" val="2024302486"/>
                    </a:ext>
                  </a:extLst>
                </a:gridCol>
              </a:tblGrid>
              <a:tr h="90116">
                <a:tc>
                  <a:txBody>
                    <a:bodyPr/>
                    <a:lstStyle/>
                    <a:p>
                      <a:pPr algn="l"/>
                      <a:r>
                        <a:rPr lang="tr-TR" sz="1200" b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cat [name]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Show the contents of the file [name]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263793"/>
                  </a:ext>
                </a:extLst>
              </a:tr>
              <a:tr h="90116">
                <a:tc>
                  <a:txBody>
                    <a:bodyPr/>
                    <a:lstStyle/>
                    <a:p>
                      <a:pPr algn="l"/>
                      <a:r>
                        <a:rPr lang="tr-TR" sz="1200" b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cd ..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tr-TR" sz="1200" b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Change to parent directory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756510"/>
                  </a:ext>
                </a:extLst>
              </a:tr>
              <a:tr h="90116">
                <a:tc>
                  <a:txBody>
                    <a:bodyPr/>
                    <a:lstStyle/>
                    <a:p>
                      <a:pPr algn="l"/>
                      <a:r>
                        <a:rPr lang="tr-TR" sz="1200" b="1" dirty="0">
                          <a:solidFill>
                            <a:srgbClr val="FF0000"/>
                          </a:solidFill>
                          <a:effectLst/>
                          <a:latin typeface="Roboto"/>
                        </a:rPr>
                        <a:t>cd</a:t>
                      </a:r>
                      <a:r>
                        <a:rPr lang="tr-TR" sz="1200" b="0" dirty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 [</a:t>
                      </a:r>
                      <a:r>
                        <a:rPr lang="tr-TR" sz="1200" b="0" dirty="0" err="1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path</a:t>
                      </a:r>
                      <a:r>
                        <a:rPr lang="tr-TR" sz="1200" b="0" dirty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]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Move to the directory at [path]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119626"/>
                  </a:ext>
                </a:extLst>
              </a:tr>
              <a:tr h="51495">
                <a:tc>
                  <a:txBody>
                    <a:bodyPr/>
                    <a:lstStyle/>
                    <a:p>
                      <a:pPr algn="l"/>
                      <a:r>
                        <a:rPr lang="tr-TR" sz="1200" b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cd /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tr-TR" sz="1200" b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Change to root directory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512694"/>
                  </a:ext>
                </a:extLst>
              </a:tr>
              <a:tr h="128738">
                <a:tc>
                  <a:txBody>
                    <a:bodyPr/>
                    <a:lstStyle/>
                    <a:p>
                      <a:pPr algn="l"/>
                      <a:r>
                        <a:rPr lang="tr-TR" sz="1200" b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cd ~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Change to your home directory - usually "/home/"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30129"/>
                  </a:ext>
                </a:extLst>
              </a:tr>
              <a:tr h="90116">
                <a:tc>
                  <a:txBody>
                    <a:bodyPr/>
                    <a:lstStyle/>
                    <a:p>
                      <a:pPr algn="l"/>
                      <a:r>
                        <a:rPr lang="tr-TR" sz="1200" b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chmod [who][+,-,=][permissions] [name]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Change the permissions for a file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19404"/>
                  </a:ext>
                </a:extLst>
              </a:tr>
              <a:tr h="128738">
                <a:tc>
                  <a:txBody>
                    <a:bodyPr/>
                    <a:lstStyle/>
                    <a:p>
                      <a:pPr algn="l"/>
                      <a:r>
                        <a:rPr lang="tr-TR" sz="1200" b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chmod 777 [name]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Allow all users to read, write and execute the file [name]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918992"/>
                  </a:ext>
                </a:extLst>
              </a:tr>
              <a:tr h="90116">
                <a:tc>
                  <a:txBody>
                    <a:bodyPr/>
                    <a:lstStyle/>
                    <a:p>
                      <a:pPr algn="l"/>
                      <a:r>
                        <a:rPr lang="tr-TR" sz="1200" b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chmod u+x [name]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Allow the user to execute [name]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090420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/>
                      <a:r>
                        <a:rPr lang="tr-TR" sz="1200" b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cp -r [from] [to]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Copy all files and subdirectories from source [from] to destination [to]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401778"/>
                  </a:ext>
                </a:extLst>
              </a:tr>
              <a:tr h="90116">
                <a:tc>
                  <a:txBody>
                    <a:bodyPr/>
                    <a:lstStyle/>
                    <a:p>
                      <a:pPr algn="l"/>
                      <a:r>
                        <a:rPr lang="tr-TR" sz="1200" b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cp [from] [to]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Copy a file from source [from] to destination [to]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433902"/>
                  </a:ext>
                </a:extLst>
              </a:tr>
              <a:tr h="90116">
                <a:tc>
                  <a:txBody>
                    <a:bodyPr/>
                    <a:lstStyle/>
                    <a:p>
                      <a:pPr algn="l"/>
                      <a:r>
                        <a:rPr lang="tr-TR" sz="1200" b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find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Search for files and their contents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031702"/>
                  </a:ext>
                </a:extLst>
              </a:tr>
              <a:tr h="128738">
                <a:tc>
                  <a:txBody>
                    <a:bodyPr/>
                    <a:lstStyle/>
                    <a:p>
                      <a:pPr algn="l"/>
                      <a:r>
                        <a:rPr lang="tr-TR" sz="1200" b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grep ‘string’ [name]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Search inside one or more files for occurrences of ‘string’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933084"/>
                  </a:ext>
                </a:extLst>
              </a:tr>
              <a:tr h="90116">
                <a:tc>
                  <a:txBody>
                    <a:bodyPr/>
                    <a:lstStyle/>
                    <a:p>
                      <a:pPr algn="l"/>
                      <a:r>
                        <a:rPr lang="tr-TR" sz="1200" b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head [name]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Return all occurrences of 'string' within file [name]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196720"/>
                  </a:ext>
                </a:extLst>
              </a:tr>
              <a:tr h="90116">
                <a:tc>
                  <a:txBody>
                    <a:bodyPr/>
                    <a:lstStyle/>
                    <a:p>
                      <a:pPr algn="l"/>
                      <a:r>
                        <a:rPr lang="tr-TR" sz="1200" b="1" dirty="0" err="1">
                          <a:solidFill>
                            <a:srgbClr val="FF0000"/>
                          </a:solidFill>
                          <a:effectLst/>
                          <a:latin typeface="Roboto"/>
                        </a:rPr>
                        <a:t>ls</a:t>
                      </a:r>
                      <a:endParaRPr lang="tr-TR" sz="1200" b="1" dirty="0">
                        <a:solidFill>
                          <a:srgbClr val="FF0000"/>
                        </a:solidFill>
                        <a:effectLst/>
                        <a:latin typeface="Roboto"/>
                      </a:endParaRP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List the contents of the current directory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375615"/>
                  </a:ext>
                </a:extLst>
              </a:tr>
              <a:tr h="90116">
                <a:tc>
                  <a:txBody>
                    <a:bodyPr/>
                    <a:lstStyle/>
                    <a:p>
                      <a:pPr algn="l"/>
                      <a:r>
                        <a:rPr lang="tr-TR" sz="1200" b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ls -a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List all files including hidden files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077844"/>
                  </a:ext>
                </a:extLst>
              </a:tr>
              <a:tr h="128738">
                <a:tc>
                  <a:txBody>
                    <a:bodyPr/>
                    <a:lstStyle/>
                    <a:p>
                      <a:pPr algn="l"/>
                      <a:r>
                        <a:rPr lang="tr-TR" sz="1200" b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ls -l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List the contents of the current directory with more file information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11701"/>
                  </a:ext>
                </a:extLst>
              </a:tr>
              <a:tr h="90116">
                <a:tc>
                  <a:txBody>
                    <a:bodyPr/>
                    <a:lstStyle/>
                    <a:p>
                      <a:pPr algn="l"/>
                      <a:r>
                        <a:rPr lang="tr-TR" sz="1200" b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ls [path]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List the contents of the directory found at [path]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394934"/>
                  </a:ext>
                </a:extLst>
              </a:tr>
              <a:tr h="90116">
                <a:tc>
                  <a:txBody>
                    <a:bodyPr/>
                    <a:lstStyle/>
                    <a:p>
                      <a:pPr algn="l"/>
                      <a:r>
                        <a:rPr lang="tr-TR" sz="1200" b="1" dirty="0" err="1">
                          <a:solidFill>
                            <a:srgbClr val="FF0000"/>
                          </a:solidFill>
                          <a:effectLst/>
                          <a:latin typeface="Roboto"/>
                        </a:rPr>
                        <a:t>man</a:t>
                      </a:r>
                      <a:r>
                        <a:rPr lang="tr-TR" sz="1200" b="0" dirty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 [</a:t>
                      </a:r>
                      <a:r>
                        <a:rPr lang="tr-TR" sz="1200" b="0" dirty="0" err="1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command</a:t>
                      </a:r>
                      <a:r>
                        <a:rPr lang="tr-TR" sz="1200" b="0" dirty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]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Open the manual/help page for [command]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588930"/>
                  </a:ext>
                </a:extLst>
              </a:tr>
              <a:tr h="128738">
                <a:tc>
                  <a:txBody>
                    <a:bodyPr/>
                    <a:lstStyle/>
                    <a:p>
                      <a:pPr algn="l"/>
                      <a:r>
                        <a:rPr lang="tr-TR" sz="1200" b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man man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Open the manual/help page for the ‘man’ command (helpception)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992008"/>
                  </a:ext>
                </a:extLst>
              </a:tr>
              <a:tr h="128738">
                <a:tc>
                  <a:txBody>
                    <a:bodyPr/>
                    <a:lstStyle/>
                    <a:p>
                      <a:pPr algn="l"/>
                      <a:r>
                        <a:rPr lang="tr-TR" sz="1200" b="1" dirty="0" err="1">
                          <a:solidFill>
                            <a:srgbClr val="FF0000"/>
                          </a:solidFill>
                          <a:effectLst/>
                          <a:latin typeface="Roboto"/>
                        </a:rPr>
                        <a:t>mkdir</a:t>
                      </a:r>
                      <a:r>
                        <a:rPr lang="tr-TR" sz="1200" b="0" dirty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 [name]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Create a directory called [name] in the current working directory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317466"/>
                  </a:ext>
                </a:extLst>
              </a:tr>
              <a:tr h="128738">
                <a:tc>
                  <a:txBody>
                    <a:bodyPr/>
                    <a:lstStyle/>
                    <a:p>
                      <a:pPr algn="l"/>
                      <a:r>
                        <a:rPr lang="tr-TR" sz="1200" b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mv -r [from] [to]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Move all files and directories from source [from] to destination [to]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777340"/>
                  </a:ext>
                </a:extLst>
              </a:tr>
              <a:tr h="90116">
                <a:tc>
                  <a:txBody>
                    <a:bodyPr/>
                    <a:lstStyle/>
                    <a:p>
                      <a:pPr algn="l"/>
                      <a:r>
                        <a:rPr lang="tr-TR" sz="1200" b="1" dirty="0">
                          <a:solidFill>
                            <a:srgbClr val="FF0000"/>
                          </a:solidFill>
                          <a:effectLst/>
                          <a:latin typeface="Roboto"/>
                        </a:rPr>
                        <a:t>mv</a:t>
                      </a:r>
                      <a:r>
                        <a:rPr lang="tr-TR" sz="1200" b="0" dirty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 [</a:t>
                      </a:r>
                      <a:r>
                        <a:rPr lang="tr-TR" sz="1200" b="0" dirty="0" err="1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from</a:t>
                      </a:r>
                      <a:r>
                        <a:rPr lang="tr-TR" sz="1200" b="0" dirty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] [</a:t>
                      </a:r>
                      <a:r>
                        <a:rPr lang="tr-TR" sz="1200" b="0" dirty="0" err="1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to</a:t>
                      </a:r>
                      <a:r>
                        <a:rPr lang="tr-TR" sz="1200" b="0" dirty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]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Move a file from source [from] to destination [to]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4079417"/>
                  </a:ext>
                </a:extLst>
              </a:tr>
              <a:tr h="90116">
                <a:tc>
                  <a:txBody>
                    <a:bodyPr/>
                    <a:lstStyle/>
                    <a:p>
                      <a:pPr algn="l"/>
                      <a:r>
                        <a:rPr lang="tr-TR" sz="1200" b="1" dirty="0" err="1">
                          <a:solidFill>
                            <a:srgbClr val="FF0000"/>
                          </a:solidFill>
                          <a:effectLst/>
                          <a:latin typeface="Roboto"/>
                        </a:rPr>
                        <a:t>pwd</a:t>
                      </a:r>
                      <a:endParaRPr lang="tr-TR" sz="1200" b="1" dirty="0">
                        <a:solidFill>
                          <a:srgbClr val="FF0000"/>
                        </a:solidFill>
                        <a:effectLst/>
                        <a:latin typeface="Roboto"/>
                      </a:endParaRP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Show the name of the current working directory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925781"/>
                  </a:ext>
                </a:extLst>
              </a:tr>
              <a:tr h="128738">
                <a:tc>
                  <a:txBody>
                    <a:bodyPr/>
                    <a:lstStyle/>
                    <a:p>
                      <a:pPr algn="l"/>
                      <a:r>
                        <a:rPr lang="tr-TR" sz="1200" b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python/python3 --version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Shows you what version of Python you currently have installed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307640"/>
                  </a:ext>
                </a:extLst>
              </a:tr>
              <a:tr h="128738">
                <a:tc>
                  <a:txBody>
                    <a:bodyPr/>
                    <a:lstStyle/>
                    <a:p>
                      <a:pPr algn="l"/>
                      <a:r>
                        <a:rPr lang="tr-TR" sz="1200" b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rm -r *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Remove all files and directories from the current working directory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494442"/>
                  </a:ext>
                </a:extLst>
              </a:tr>
              <a:tr h="51495">
                <a:tc>
                  <a:txBody>
                    <a:bodyPr/>
                    <a:lstStyle/>
                    <a:p>
                      <a:pPr algn="l"/>
                      <a:r>
                        <a:rPr lang="tr-TR" sz="1200" b="1" dirty="0" err="1">
                          <a:solidFill>
                            <a:srgbClr val="FF0000"/>
                          </a:solidFill>
                          <a:effectLst/>
                          <a:latin typeface="Roboto"/>
                        </a:rPr>
                        <a:t>rm</a:t>
                      </a:r>
                      <a:r>
                        <a:rPr lang="tr-TR" sz="1200" b="0" dirty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 [name]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tr-TR" sz="1200" b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Remove the specified file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953714"/>
                  </a:ext>
                </a:extLst>
              </a:tr>
              <a:tr h="90116">
                <a:tc>
                  <a:txBody>
                    <a:bodyPr/>
                    <a:lstStyle/>
                    <a:p>
                      <a:pPr algn="l"/>
                      <a:r>
                        <a:rPr lang="tr-TR" sz="1200" b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rm *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Remove all files from the current working directory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32840"/>
                  </a:ext>
                </a:extLst>
              </a:tr>
              <a:tr h="128738">
                <a:tc>
                  <a:txBody>
                    <a:bodyPr/>
                    <a:lstStyle/>
                    <a:p>
                      <a:pPr algn="l"/>
                      <a:r>
                        <a:rPr lang="tr-TR" sz="1200" b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rmdir [name]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Remove the empty directory [name] from the current working directory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9140403"/>
                  </a:ext>
                </a:extLst>
              </a:tr>
            </a:tbl>
          </a:graphicData>
        </a:graphic>
      </p:graphicFrame>
      <p:sp>
        <p:nvSpPr>
          <p:cNvPr id="5" name="Metin kutusu 4">
            <a:extLst>
              <a:ext uri="{FF2B5EF4-FFF2-40B4-BE49-F238E27FC236}">
                <a16:creationId xmlns:a16="http://schemas.microsoft.com/office/drawing/2014/main" id="{BDE66E7A-BB0C-0903-B343-2C77CE62B80C}"/>
              </a:ext>
            </a:extLst>
          </p:cNvPr>
          <p:cNvSpPr txBox="1"/>
          <p:nvPr/>
        </p:nvSpPr>
        <p:spPr>
          <a:xfrm>
            <a:off x="8837251" y="695907"/>
            <a:ext cx="2992799" cy="830997"/>
          </a:xfrm>
          <a:prstGeom prst="rect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r-TR" sz="2400" dirty="0"/>
              <a:t>Terminal ekranında bu komutlar kullanılacak</a:t>
            </a:r>
          </a:p>
        </p:txBody>
      </p:sp>
    </p:spTree>
    <p:extLst>
      <p:ext uri="{BB962C8B-B14F-4D97-AF65-F5344CB8AC3E}">
        <p14:creationId xmlns:p14="http://schemas.microsoft.com/office/powerpoint/2010/main" val="1115819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pic>
        <p:nvPicPr>
          <p:cNvPr id="2052" name="Picture 4" descr="Latest_Nanotechnology"/>
          <p:cNvPicPr>
            <a:picLocks noChangeAspect="1" noChangeArrowheads="1"/>
          </p:cNvPicPr>
          <p:nvPr/>
        </p:nvPicPr>
        <p:blipFill>
          <a:blip r:embed="rId2" cstate="print">
            <a:lum bright="70000" contrast="-82000"/>
            <a:grayscl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5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-24114" y="6447099"/>
            <a:ext cx="12192000" cy="416636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827656"/>
              </p:ext>
            </p:extLst>
          </p:nvPr>
        </p:nvGraphicFramePr>
        <p:xfrm>
          <a:off x="325582" y="887008"/>
          <a:ext cx="9878294" cy="3119190"/>
        </p:xfrm>
        <a:graphic>
          <a:graphicData uri="http://schemas.openxmlformats.org/drawingml/2006/table">
            <a:tbl>
              <a:tblPr/>
              <a:tblGrid>
                <a:gridCol w="3547280">
                  <a:extLst>
                    <a:ext uri="{9D8B030D-6E8A-4147-A177-3AD203B41FA5}">
                      <a16:colId xmlns:a16="http://schemas.microsoft.com/office/drawing/2014/main" val="408288276"/>
                    </a:ext>
                  </a:extLst>
                </a:gridCol>
                <a:gridCol w="6331014">
                  <a:extLst>
                    <a:ext uri="{9D8B030D-6E8A-4147-A177-3AD203B41FA5}">
                      <a16:colId xmlns:a16="http://schemas.microsoft.com/office/drawing/2014/main" val="3976311286"/>
                    </a:ext>
                  </a:extLst>
                </a:gridCol>
              </a:tblGrid>
              <a:tr h="205980">
                <a:tc>
                  <a:txBody>
                    <a:bodyPr/>
                    <a:lstStyle/>
                    <a:p>
                      <a:pPr algn="l"/>
                      <a:r>
                        <a:rPr lang="tr-TR" sz="1200" b="0" dirty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sudo [command]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Superuser do. Execute [command] with elevated privileges (Allows you to do things you usually wouldn't have access to)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9125082"/>
                  </a:ext>
                </a:extLst>
              </a:tr>
              <a:tr h="90116">
                <a:tc>
                  <a:txBody>
                    <a:bodyPr/>
                    <a:lstStyle/>
                    <a:p>
                      <a:pPr algn="l"/>
                      <a:r>
                        <a:rPr lang="tr-TR" sz="1200" b="0" dirty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sudo apt-get ​install [package]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tr-TR" sz="1200" b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Install a package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843954"/>
                  </a:ext>
                </a:extLst>
              </a:tr>
              <a:tr h="90116">
                <a:tc>
                  <a:txBody>
                    <a:bodyPr/>
                    <a:lstStyle/>
                    <a:p>
                      <a:pPr algn="l"/>
                      <a:r>
                        <a:rPr lang="tr-TR" sz="1200" b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sudo apt-get update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Update the list of packages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47643"/>
                  </a:ext>
                </a:extLst>
              </a:tr>
              <a:tr h="128738">
                <a:tc>
                  <a:txBody>
                    <a:bodyPr/>
                    <a:lstStyle/>
                    <a:p>
                      <a:pPr algn="l"/>
                      <a:r>
                        <a:rPr lang="tr-TR" sz="1200" b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sudo apt-get upgrade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Upgrade the installed packages - must be run after </a:t>
                      </a:r>
                      <a:r>
                        <a:rPr lang="en-US" sz="1200" b="0" dirty="0" err="1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sudo</a:t>
                      </a:r>
                      <a:r>
                        <a:rPr lang="en-US" sz="1200" b="0" dirty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 apt-get update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939687"/>
                  </a:ext>
                </a:extLst>
              </a:tr>
              <a:tr h="128738">
                <a:tc>
                  <a:txBody>
                    <a:bodyPr/>
                    <a:lstStyle/>
                    <a:p>
                      <a:pPr algn="l"/>
                      <a:r>
                        <a:rPr lang="tr-TR" sz="1200" b="0" dirty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sudo ​chown pi:root [name]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Change the owner of the file [name] to user 'pi' and set the group to 'root'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268221"/>
                  </a:ext>
                </a:extLst>
              </a:tr>
              <a:tr h="90116">
                <a:tc>
                  <a:txBody>
                    <a:bodyPr/>
                    <a:lstStyle/>
                    <a:p>
                      <a:pPr algn="l"/>
                      <a:r>
                        <a:rPr lang="tr-TR" sz="1200" b="0" dirty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​sudo raspi-config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Launch the Raspberry Pi configuration menu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26796"/>
                  </a:ext>
                </a:extLst>
              </a:tr>
              <a:tr h="51495">
                <a:tc>
                  <a:txBody>
                    <a:bodyPr/>
                    <a:lstStyle/>
                    <a:p>
                      <a:pPr algn="l"/>
                      <a:r>
                        <a:rPr lang="tr-TR" sz="1200" b="0" dirty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sudo reboot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tr-TR" sz="1200" b="0" dirty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Safely restart your Pi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278485"/>
                  </a:ext>
                </a:extLst>
              </a:tr>
              <a:tr h="90116">
                <a:tc>
                  <a:txBody>
                    <a:bodyPr/>
                    <a:lstStyle/>
                    <a:p>
                      <a:pPr algn="l"/>
                      <a:r>
                        <a:rPr lang="tr-TR" sz="1200" b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sudo shutdown -h now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Safely shutdown your Pi immediately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571755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/>
                      <a:r>
                        <a:rPr lang="tr-TR" sz="1200" b="0" dirty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sudo su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Places you in the root directory with root user access - be careful with this!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6425601"/>
                  </a:ext>
                </a:extLst>
              </a:tr>
              <a:tr h="90116">
                <a:tc>
                  <a:txBody>
                    <a:bodyPr/>
                    <a:lstStyle/>
                    <a:p>
                      <a:pPr algn="l"/>
                      <a:r>
                        <a:rPr lang="tr-TR" sz="1200" b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tail [name]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Show the end of file [name]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371245"/>
                  </a:ext>
                </a:extLst>
              </a:tr>
              <a:tr h="128738">
                <a:tc>
                  <a:txBody>
                    <a:bodyPr/>
                    <a:lstStyle/>
                    <a:p>
                      <a:pPr algn="l"/>
                      <a:r>
                        <a:rPr lang="tr-TR" sz="1200" b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tar -cvzf [name] [path]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Create compressed file [name] from the contents of [path]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46408"/>
                  </a:ext>
                </a:extLst>
              </a:tr>
              <a:tr h="90116">
                <a:tc>
                  <a:txBody>
                    <a:bodyPr/>
                    <a:lstStyle/>
                    <a:p>
                      <a:pPr algn="l"/>
                      <a:r>
                        <a:rPr lang="tr-TR" sz="1200" b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tar -xvzf [name]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Extract the contents of the compressed file [name]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22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tr-TR" sz="1200" b="0" dirty="0" err="1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wget</a:t>
                      </a:r>
                      <a:r>
                        <a:rPr lang="tr-TR" sz="1200" b="0" dirty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 [</a:t>
                      </a:r>
                      <a:r>
                        <a:rPr lang="tr-TR" sz="1200" b="0" dirty="0" err="1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uri</a:t>
                      </a:r>
                      <a:r>
                        <a:rPr lang="tr-TR" sz="1200" b="0" dirty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]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Download the file found at [</a:t>
                      </a:r>
                      <a:r>
                        <a:rPr lang="en-US" sz="1200" b="0" dirty="0" err="1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uri</a:t>
                      </a:r>
                      <a:r>
                        <a:rPr lang="en-US" sz="1200" b="0" dirty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] on the internet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160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tr-TR" sz="1200" b="1" dirty="0">
                          <a:solidFill>
                            <a:srgbClr val="FF0000"/>
                          </a:solidFill>
                          <a:effectLst/>
                          <a:latin typeface="Roboto"/>
                        </a:rPr>
                        <a:t>nano 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tr-TR" sz="1200" b="0" dirty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O</a:t>
                      </a:r>
                      <a:r>
                        <a:rPr lang="en-US" sz="1200" b="0" dirty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pen file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186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tr-TR" sz="1200" b="1" dirty="0" err="1">
                          <a:solidFill>
                            <a:srgbClr val="FF0000"/>
                          </a:solidFill>
                          <a:effectLst/>
                          <a:latin typeface="Roboto"/>
                        </a:rPr>
                        <a:t>touch</a:t>
                      </a:r>
                      <a:endParaRPr lang="tr-TR" sz="1200" b="1" dirty="0">
                        <a:solidFill>
                          <a:srgbClr val="FF0000"/>
                        </a:solidFill>
                        <a:effectLst/>
                        <a:latin typeface="Roboto"/>
                      </a:endParaRP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tr-TR" sz="1200" b="0" dirty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C</a:t>
                      </a:r>
                      <a:r>
                        <a:rPr lang="en-US" sz="1200" b="0" dirty="0" err="1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reate</a:t>
                      </a:r>
                      <a:r>
                        <a:rPr lang="en-US" sz="1200" b="0" dirty="0">
                          <a:solidFill>
                            <a:srgbClr val="2C2C2C"/>
                          </a:solidFill>
                          <a:effectLst/>
                          <a:latin typeface="Roboto"/>
                        </a:rPr>
                        <a:t> file</a:t>
                      </a:r>
                    </a:p>
                  </a:txBody>
                  <a:tcPr marL="12874" marR="12874" marT="6437" marB="6437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611155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325582" y="5755393"/>
            <a:ext cx="82850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/>
              <a:t>Credit: </a:t>
            </a:r>
            <a:r>
              <a:rPr lang="tr-TR" dirty="0">
                <a:hlinkClick r:id="rId4"/>
              </a:rPr>
              <a:t>https://www.makeuseof.com/tag/raspberry-pi-commands-cheat-sheet/</a:t>
            </a:r>
            <a:r>
              <a:rPr lang="tr-TR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460182" y="1122363"/>
            <a:ext cx="1162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/>
              <a:t>EXTRAS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5D8E4EFD-47D7-102D-1F16-D2C79007F8BE}"/>
              </a:ext>
            </a:extLst>
          </p:cNvPr>
          <p:cNvSpPr txBox="1"/>
          <p:nvPr/>
        </p:nvSpPr>
        <p:spPr>
          <a:xfrm>
            <a:off x="2826328" y="4508927"/>
            <a:ext cx="6539344" cy="83099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r-TR" sz="2400" dirty="0"/>
              <a:t>Dersin sonunda bunlarla ilgili terminal ekranında hızlıca kısa kısa örnekler yaparız.</a:t>
            </a:r>
          </a:p>
        </p:txBody>
      </p:sp>
    </p:spTree>
    <p:extLst>
      <p:ext uri="{BB962C8B-B14F-4D97-AF65-F5344CB8AC3E}">
        <p14:creationId xmlns:p14="http://schemas.microsoft.com/office/powerpoint/2010/main" val="3582547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6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D9A2D079-05CE-B737-3AC7-EBDAFEFB0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142" y="826174"/>
            <a:ext cx="8229602" cy="571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35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7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-24114" y="6447099"/>
            <a:ext cx="12192000" cy="416636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2170" y="5924054"/>
            <a:ext cx="118050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Projects | Computer coding for kids and teens | Raspberry Pi</a:t>
            </a:r>
            <a:endParaRPr lang="tr-TR" sz="1400" dirty="0"/>
          </a:p>
        </p:txBody>
      </p:sp>
      <p:pic>
        <p:nvPicPr>
          <p:cNvPr id="14" name="Resim 13">
            <a:extLst>
              <a:ext uri="{FF2B5EF4-FFF2-40B4-BE49-F238E27FC236}">
                <a16:creationId xmlns:a16="http://schemas.microsoft.com/office/drawing/2014/main" id="{B8D2C5BF-58AC-2D36-C1E3-B318C33A1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277" y="1265357"/>
            <a:ext cx="5105462" cy="4032224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3F86E4F8-9DF5-63ED-8FE6-FC7250559E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6740"/>
            <a:ext cx="7156436" cy="50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18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53028" y="1988392"/>
            <a:ext cx="9144000" cy="2387600"/>
          </a:xfrm>
        </p:spPr>
        <p:txBody>
          <a:bodyPr/>
          <a:lstStyle/>
          <a:p>
            <a:pPr eaLnBrk="1" hangingPunct="1"/>
            <a:endParaRPr lang="tr-T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r-TR" dirty="0"/>
          </a:p>
        </p:txBody>
      </p:sp>
      <p:pic>
        <p:nvPicPr>
          <p:cNvPr id="2052" name="Picture 4" descr="Latest_Nanotechnology"/>
          <p:cNvPicPr>
            <a:picLocks noChangeAspect="1" noChangeArrowheads="1"/>
          </p:cNvPicPr>
          <p:nvPr/>
        </p:nvPicPr>
        <p:blipFill>
          <a:blip r:embed="rId2" cstate="print">
            <a:lum bright="70000" contrast="-82000"/>
            <a:grayscl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8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-24114" y="6447099"/>
            <a:ext cx="12192000" cy="416636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135" y="926682"/>
            <a:ext cx="33468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>
                <a:hlinkClick r:id="rId4"/>
              </a:rPr>
              <a:t>Swift 3.0 </a:t>
            </a:r>
            <a:r>
              <a:rPr lang="tr-TR" sz="1400" dirty="0" err="1">
                <a:hlinkClick r:id="rId4"/>
              </a:rPr>
              <a:t>for</a:t>
            </a:r>
            <a:r>
              <a:rPr lang="tr-TR" sz="1400" dirty="0">
                <a:hlinkClick r:id="rId4"/>
              </a:rPr>
              <a:t> Raspberry Pi! GPIO - </a:t>
            </a:r>
            <a:r>
              <a:rPr lang="tr-TR" sz="1400" dirty="0" err="1">
                <a:hlinkClick r:id="rId4"/>
              </a:rPr>
              <a:t>Getting</a:t>
            </a:r>
            <a:r>
              <a:rPr lang="tr-TR" sz="1400" dirty="0">
                <a:hlinkClick r:id="rId4"/>
              </a:rPr>
              <a:t> </a:t>
            </a:r>
            <a:r>
              <a:rPr lang="tr-TR" sz="1400" dirty="0" err="1">
                <a:hlinkClick r:id="rId4"/>
              </a:rPr>
              <a:t>Started</a:t>
            </a:r>
            <a:r>
              <a:rPr lang="tr-TR" sz="1400" dirty="0">
                <a:hlinkClick r:id="rId4"/>
              </a:rPr>
              <a:t> - Hackster.io</a:t>
            </a:r>
            <a:endParaRPr lang="tr-TR" sz="1400" dirty="0"/>
          </a:p>
        </p:txBody>
      </p:sp>
      <p:pic>
        <p:nvPicPr>
          <p:cNvPr id="17" name="Resim 16">
            <a:extLst>
              <a:ext uri="{FF2B5EF4-FFF2-40B4-BE49-F238E27FC236}">
                <a16:creationId xmlns:a16="http://schemas.microsoft.com/office/drawing/2014/main" id="{2DCD49D0-DC4E-0F28-89AA-41235AA95A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061" y="768965"/>
            <a:ext cx="5581650" cy="558165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E18E52D-24A5-94FE-93D6-E0C49A380FE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105" t="33887" r="59457" b="15966"/>
          <a:stretch/>
        </p:blipFill>
        <p:spPr>
          <a:xfrm rot="10800000">
            <a:off x="959860" y="2431578"/>
            <a:ext cx="1421477" cy="224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30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53028" y="1988392"/>
            <a:ext cx="9144000" cy="2387600"/>
          </a:xfrm>
        </p:spPr>
        <p:txBody>
          <a:bodyPr/>
          <a:lstStyle/>
          <a:p>
            <a:pPr eaLnBrk="1" hangingPunct="1"/>
            <a:endParaRPr lang="tr-T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r-TR" dirty="0"/>
          </a:p>
        </p:txBody>
      </p:sp>
      <p:pic>
        <p:nvPicPr>
          <p:cNvPr id="2052" name="Picture 4" descr="Latest_Nanotechnology"/>
          <p:cNvPicPr>
            <a:picLocks noChangeAspect="1" noChangeArrowheads="1"/>
          </p:cNvPicPr>
          <p:nvPr/>
        </p:nvPicPr>
        <p:blipFill>
          <a:blip r:embed="rId2" cstate="print">
            <a:lum bright="70000" contrast="-82000"/>
            <a:grayscl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9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28C4294A-1B0D-708E-4DFB-B739163CAE4B}"/>
              </a:ext>
            </a:extLst>
          </p:cNvPr>
          <p:cNvSpPr txBox="1"/>
          <p:nvPr/>
        </p:nvSpPr>
        <p:spPr>
          <a:xfrm>
            <a:off x="0" y="581254"/>
            <a:ext cx="12192000" cy="6264000"/>
          </a:xfrm>
          <a:prstGeom prst="rect">
            <a:avLst/>
          </a:prstGeom>
          <a:solidFill>
            <a:srgbClr val="00133A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fontAlgn="base"/>
            <a:r>
              <a:rPr lang="tr-TR" sz="2800" b="1" i="0" dirty="0" err="1">
                <a:solidFill>
                  <a:srgbClr val="FF79C6"/>
                </a:solidFill>
                <a:effectLst/>
                <a:latin typeface="inherit"/>
              </a:rPr>
              <a:t>import</a:t>
            </a:r>
            <a:r>
              <a:rPr lang="tr-TR" sz="2800" b="0" i="0" dirty="0">
                <a:solidFill>
                  <a:srgbClr val="F8F8F2"/>
                </a:solidFill>
                <a:effectLst/>
                <a:latin typeface="inherit"/>
              </a:rPr>
              <a:t> </a:t>
            </a:r>
            <a:r>
              <a:rPr lang="tr-TR" sz="2800" b="0" i="0" dirty="0" err="1">
                <a:solidFill>
                  <a:srgbClr val="F8F8F2"/>
                </a:solidFill>
                <a:effectLst/>
                <a:latin typeface="inherit"/>
              </a:rPr>
              <a:t>RPi.GPIO</a:t>
            </a:r>
            <a:r>
              <a:rPr lang="tr-TR" sz="2800" b="0" i="0" dirty="0">
                <a:solidFill>
                  <a:srgbClr val="F8F8F2"/>
                </a:solidFill>
                <a:effectLst/>
                <a:latin typeface="inherit"/>
              </a:rPr>
              <a:t> </a:t>
            </a:r>
            <a:r>
              <a:rPr lang="tr-TR" sz="2800" b="1" i="0" dirty="0">
                <a:solidFill>
                  <a:srgbClr val="FF79C6"/>
                </a:solidFill>
                <a:effectLst/>
                <a:latin typeface="inherit"/>
              </a:rPr>
              <a:t>as</a:t>
            </a:r>
            <a:r>
              <a:rPr lang="tr-TR" sz="2800" b="0" i="0" dirty="0">
                <a:solidFill>
                  <a:srgbClr val="F8F8F2"/>
                </a:solidFill>
                <a:effectLst/>
                <a:latin typeface="inherit"/>
              </a:rPr>
              <a:t> GPIO </a:t>
            </a:r>
          </a:p>
          <a:p>
            <a:pPr algn="l" fontAlgn="base"/>
            <a:endParaRPr lang="tr-TR" sz="2800" b="0" i="0" dirty="0">
              <a:solidFill>
                <a:srgbClr val="6272A4"/>
              </a:solidFill>
              <a:effectLst/>
              <a:latin typeface="inherit"/>
            </a:endParaRPr>
          </a:p>
          <a:p>
            <a:pPr fontAlgn="base"/>
            <a:r>
              <a:rPr lang="tr-TR" sz="2800" b="0" i="0" dirty="0" err="1">
                <a:solidFill>
                  <a:srgbClr val="F8F8F2"/>
                </a:solidFill>
                <a:effectLst/>
                <a:latin typeface="inherit"/>
              </a:rPr>
              <a:t>GPIO.</a:t>
            </a:r>
            <a:r>
              <a:rPr lang="tr-TR" sz="2800" b="0" i="0" dirty="0" err="1">
                <a:solidFill>
                  <a:srgbClr val="8BE9FD"/>
                </a:solidFill>
                <a:effectLst/>
                <a:latin typeface="inherit"/>
              </a:rPr>
              <a:t>setmode</a:t>
            </a:r>
            <a:r>
              <a:rPr lang="tr-TR" sz="2800" b="1" i="0" dirty="0">
                <a:solidFill>
                  <a:srgbClr val="F8F8F2"/>
                </a:solidFill>
                <a:effectLst/>
                <a:latin typeface="inherit"/>
              </a:rPr>
              <a:t>(</a:t>
            </a:r>
            <a:r>
              <a:rPr lang="tr-TR" sz="2800" b="0" i="0" dirty="0">
                <a:solidFill>
                  <a:srgbClr val="F8F8F2"/>
                </a:solidFill>
                <a:effectLst/>
                <a:latin typeface="inherit"/>
              </a:rPr>
              <a:t>GPIO.BCM</a:t>
            </a:r>
            <a:r>
              <a:rPr lang="tr-TR" sz="2800" b="1" i="0" dirty="0">
                <a:solidFill>
                  <a:srgbClr val="F8F8F2"/>
                </a:solidFill>
                <a:effectLst/>
                <a:latin typeface="inherit"/>
              </a:rPr>
              <a:t>)</a:t>
            </a:r>
            <a:r>
              <a:rPr lang="tr-TR" sz="2800" b="0" i="0" dirty="0">
                <a:solidFill>
                  <a:srgbClr val="F8F8F2"/>
                </a:solidFill>
                <a:effectLst/>
                <a:latin typeface="inherit"/>
              </a:rPr>
              <a:t> </a:t>
            </a:r>
            <a:r>
              <a:rPr lang="tr-TR" sz="2800" b="0" i="0" dirty="0">
                <a:solidFill>
                  <a:srgbClr val="FFFF00"/>
                </a:solidFill>
                <a:effectLst/>
                <a:latin typeface="inherit"/>
              </a:rPr>
              <a:t># GPIO numaralarını kullanmak için BCM seçilir. </a:t>
            </a:r>
          </a:p>
          <a:p>
            <a:pPr algn="l" fontAlgn="base"/>
            <a:endParaRPr lang="tr-TR" sz="2800" b="0" i="0" dirty="0">
              <a:solidFill>
                <a:srgbClr val="6272A4"/>
              </a:solidFill>
              <a:effectLst/>
              <a:latin typeface="inherit"/>
            </a:endParaRPr>
          </a:p>
          <a:p>
            <a:pPr fontAlgn="base"/>
            <a:r>
              <a:rPr lang="tr-TR" sz="2800" b="0" i="0" dirty="0" err="1">
                <a:solidFill>
                  <a:srgbClr val="F8F8F2"/>
                </a:solidFill>
                <a:effectLst/>
                <a:latin typeface="inherit"/>
              </a:rPr>
              <a:t>GPIO.</a:t>
            </a:r>
            <a:r>
              <a:rPr lang="tr-TR" sz="2800" b="0" i="0" dirty="0" err="1">
                <a:solidFill>
                  <a:srgbClr val="8BE9FD"/>
                </a:solidFill>
                <a:effectLst/>
                <a:latin typeface="inherit"/>
              </a:rPr>
              <a:t>setmode</a:t>
            </a:r>
            <a:r>
              <a:rPr lang="tr-TR" sz="2800" b="1" i="0" dirty="0">
                <a:solidFill>
                  <a:srgbClr val="F8F8F2"/>
                </a:solidFill>
                <a:effectLst/>
                <a:latin typeface="inherit"/>
              </a:rPr>
              <a:t>(</a:t>
            </a:r>
            <a:r>
              <a:rPr lang="tr-TR" sz="2800" b="0" i="0" dirty="0">
                <a:solidFill>
                  <a:srgbClr val="F8F8F2"/>
                </a:solidFill>
                <a:effectLst/>
                <a:latin typeface="inherit"/>
              </a:rPr>
              <a:t>GPIO.BOARD</a:t>
            </a:r>
            <a:r>
              <a:rPr lang="tr-TR" sz="2800" b="1" i="0" dirty="0">
                <a:solidFill>
                  <a:srgbClr val="F8F8F2"/>
                </a:solidFill>
                <a:effectLst/>
                <a:latin typeface="inherit"/>
              </a:rPr>
              <a:t>)</a:t>
            </a:r>
            <a:r>
              <a:rPr lang="tr-TR" sz="2800" b="0" i="0" dirty="0">
                <a:solidFill>
                  <a:srgbClr val="F8F8F2"/>
                </a:solidFill>
                <a:effectLst/>
                <a:latin typeface="inherit"/>
              </a:rPr>
              <a:t> </a:t>
            </a:r>
            <a:r>
              <a:rPr lang="tr-TR" sz="2800" b="0" i="0" dirty="0">
                <a:solidFill>
                  <a:srgbClr val="FFFF00"/>
                </a:solidFill>
                <a:effectLst/>
                <a:latin typeface="inherit"/>
              </a:rPr>
              <a:t># pin numaraları kullanmak için BOARD seçilir. </a:t>
            </a:r>
          </a:p>
          <a:p>
            <a:pPr fontAlgn="base"/>
            <a:endParaRPr lang="tr-TR" sz="2800" b="0" i="0" dirty="0">
              <a:solidFill>
                <a:srgbClr val="6272A4"/>
              </a:solidFill>
              <a:effectLst/>
              <a:latin typeface="inherit"/>
            </a:endParaRPr>
          </a:p>
          <a:p>
            <a:pPr algn="l" fontAlgn="base"/>
            <a:r>
              <a:rPr lang="tr-TR" sz="2800" b="0" i="0" dirty="0">
                <a:solidFill>
                  <a:srgbClr val="FFFF00"/>
                </a:solidFill>
                <a:effectLst/>
                <a:latin typeface="inherit"/>
              </a:rPr>
              <a:t># bunlardan sadece biri seçebilir.</a:t>
            </a:r>
          </a:p>
          <a:p>
            <a:pPr algn="l" fontAlgn="base"/>
            <a:endParaRPr lang="tr-TR" sz="2800" dirty="0">
              <a:solidFill>
                <a:srgbClr val="FFFF00"/>
              </a:solidFill>
              <a:latin typeface="inherit"/>
            </a:endParaRPr>
          </a:p>
          <a:p>
            <a:pPr fontAlgn="base"/>
            <a:r>
              <a:rPr lang="tr-TR" sz="2800" b="0" i="0" dirty="0" err="1">
                <a:solidFill>
                  <a:srgbClr val="F8F8F2"/>
                </a:solidFill>
                <a:effectLst/>
                <a:latin typeface="Source Code Pro" panose="020B0509030403020204" pitchFamily="49" charset="0"/>
              </a:rPr>
              <a:t>GPIO.</a:t>
            </a:r>
            <a:r>
              <a:rPr lang="tr-TR" sz="2800" b="0" i="0" dirty="0" err="1">
                <a:solidFill>
                  <a:srgbClr val="8BE9FD"/>
                </a:solidFill>
                <a:effectLst/>
                <a:latin typeface="Source Code Pro" panose="020B0509030403020204" pitchFamily="49" charset="0"/>
              </a:rPr>
              <a:t>setup</a:t>
            </a:r>
            <a:r>
              <a:rPr lang="tr-TR" sz="2800" b="1" i="0" dirty="0">
                <a:solidFill>
                  <a:srgbClr val="F8F8F2"/>
                </a:solidFill>
                <a:effectLst/>
                <a:latin typeface="Source Code Pro" panose="020B0509030403020204" pitchFamily="49" charset="0"/>
              </a:rPr>
              <a:t>( </a:t>
            </a:r>
            <a:r>
              <a:rPr lang="tr-TR" sz="2800" b="0" i="0" dirty="0">
                <a:solidFill>
                  <a:srgbClr val="BD93F9"/>
                </a:solidFill>
                <a:effectLst/>
                <a:latin typeface="Source Code Pro" panose="020B0509030403020204" pitchFamily="49" charset="0"/>
              </a:rPr>
              <a:t>25</a:t>
            </a:r>
            <a:r>
              <a:rPr lang="tr-TR" sz="2800" b="0" i="0" dirty="0">
                <a:solidFill>
                  <a:srgbClr val="F8F8F2"/>
                </a:solidFill>
                <a:effectLst/>
                <a:latin typeface="Source Code Pro" panose="020B0509030403020204" pitchFamily="49" charset="0"/>
              </a:rPr>
              <a:t>, GPIO.IN</a:t>
            </a:r>
            <a:r>
              <a:rPr lang="tr-TR" sz="2800" b="1" i="0" dirty="0">
                <a:solidFill>
                  <a:srgbClr val="F8F8F2"/>
                </a:solidFill>
                <a:effectLst/>
                <a:latin typeface="Source Code Pro" panose="020B0509030403020204" pitchFamily="49" charset="0"/>
              </a:rPr>
              <a:t>) </a:t>
            </a:r>
            <a:r>
              <a:rPr lang="tr-TR" sz="2800" b="0" i="0" dirty="0">
                <a:solidFill>
                  <a:srgbClr val="FFFF00"/>
                </a:solidFill>
                <a:effectLst/>
                <a:latin typeface="inherit"/>
              </a:rPr>
              <a:t># </a:t>
            </a:r>
            <a:r>
              <a:rPr lang="tr-TR" sz="2800" b="0" i="0" dirty="0">
                <a:solidFill>
                  <a:srgbClr val="FFFF00"/>
                </a:solidFill>
                <a:effectLst/>
                <a:latin typeface="Noto Serif" panose="020B0604020202020204" pitchFamily="18" charset="0"/>
              </a:rPr>
              <a:t>25 numaralı GPIO pinini giriş yapıldı.</a:t>
            </a:r>
          </a:p>
          <a:p>
            <a:pPr fontAlgn="base"/>
            <a:endParaRPr lang="tr-TR" sz="2800" dirty="0">
              <a:solidFill>
                <a:srgbClr val="FFFF00"/>
              </a:solidFill>
              <a:latin typeface="Noto Serif" panose="020B0604020202020204" pitchFamily="18" charset="0"/>
            </a:endParaRPr>
          </a:p>
          <a:p>
            <a:pPr algn="l" fontAlgn="base"/>
            <a:r>
              <a:rPr lang="en-US" sz="2800" b="1" i="0" dirty="0">
                <a:solidFill>
                  <a:srgbClr val="8BE9FD"/>
                </a:solidFill>
                <a:effectLst/>
                <a:latin typeface="inherit"/>
              </a:rPr>
              <a:t>if</a:t>
            </a:r>
            <a:r>
              <a:rPr lang="en-US" sz="2800" b="0" i="0" dirty="0">
                <a:solidFill>
                  <a:srgbClr val="F8F8F2"/>
                </a:solidFill>
                <a:effectLst/>
                <a:latin typeface="inherit"/>
              </a:rPr>
              <a:t> </a:t>
            </a:r>
            <a:r>
              <a:rPr lang="en-US" sz="2800" b="0" i="0" dirty="0" err="1">
                <a:solidFill>
                  <a:srgbClr val="F8F8F2"/>
                </a:solidFill>
                <a:effectLst/>
                <a:latin typeface="inherit"/>
              </a:rPr>
              <a:t>GPIO.</a:t>
            </a:r>
            <a:r>
              <a:rPr lang="en-US" sz="2800" b="0" i="0" dirty="0" err="1">
                <a:solidFill>
                  <a:srgbClr val="8BE9FD"/>
                </a:solidFill>
                <a:effectLst/>
                <a:latin typeface="inherit"/>
              </a:rPr>
              <a:t>input</a:t>
            </a:r>
            <a:r>
              <a:rPr lang="en-US" sz="2800" b="1" i="0" dirty="0">
                <a:solidFill>
                  <a:srgbClr val="F8F8F2"/>
                </a:solidFill>
                <a:effectLst/>
                <a:latin typeface="inherit"/>
              </a:rPr>
              <a:t>(</a:t>
            </a:r>
            <a:r>
              <a:rPr lang="en-US" sz="2800" b="0" i="0" dirty="0">
                <a:solidFill>
                  <a:srgbClr val="BD93F9"/>
                </a:solidFill>
                <a:effectLst/>
                <a:latin typeface="inherit"/>
              </a:rPr>
              <a:t>25</a:t>
            </a:r>
            <a:r>
              <a:rPr lang="en-US" sz="2800" b="1" i="0" dirty="0">
                <a:solidFill>
                  <a:srgbClr val="F8F8F2"/>
                </a:solidFill>
                <a:effectLst/>
                <a:latin typeface="inherit"/>
              </a:rPr>
              <a:t>)</a:t>
            </a:r>
            <a:r>
              <a:rPr lang="en-US" sz="2800" b="0" i="0" dirty="0">
                <a:solidFill>
                  <a:srgbClr val="F8F8F2"/>
                </a:solidFill>
                <a:effectLst/>
                <a:latin typeface="inherit"/>
              </a:rPr>
              <a:t>: </a:t>
            </a:r>
            <a:r>
              <a:rPr lang="en-US" sz="2800" b="0" i="0" dirty="0">
                <a:solidFill>
                  <a:srgbClr val="FFFF00"/>
                </a:solidFill>
                <a:effectLst/>
                <a:latin typeface="inherit"/>
              </a:rPr>
              <a:t># if port 25 == 1 </a:t>
            </a:r>
          </a:p>
          <a:p>
            <a:pPr algn="l" fontAlgn="base"/>
            <a:r>
              <a:rPr lang="tr-TR" sz="2800" b="0" i="0" dirty="0">
                <a:solidFill>
                  <a:srgbClr val="F8F8F2"/>
                </a:solidFill>
                <a:effectLst/>
                <a:latin typeface="inherit"/>
              </a:rPr>
              <a:t>	</a:t>
            </a:r>
            <a:r>
              <a:rPr lang="en-US" sz="2800" b="0" i="0" dirty="0">
                <a:solidFill>
                  <a:srgbClr val="F8F8F2"/>
                </a:solidFill>
                <a:effectLst/>
                <a:latin typeface="inherit"/>
              </a:rPr>
              <a:t>print </a:t>
            </a:r>
            <a:r>
              <a:rPr lang="en-US" sz="2800" b="0" i="0" dirty="0">
                <a:solidFill>
                  <a:srgbClr val="FF0000"/>
                </a:solidFill>
                <a:effectLst/>
                <a:latin typeface="inherit"/>
              </a:rPr>
              <a:t>"Port 25 is 1/GPIO.HIGH/True«</a:t>
            </a:r>
            <a:endParaRPr lang="tr-TR" sz="2800" b="0" i="0" dirty="0">
              <a:solidFill>
                <a:srgbClr val="FF0000"/>
              </a:solidFill>
              <a:effectLst/>
              <a:latin typeface="inherit"/>
            </a:endParaRPr>
          </a:p>
          <a:p>
            <a:pPr algn="l" fontAlgn="base"/>
            <a:endParaRPr lang="tr-TR" sz="2800" dirty="0">
              <a:solidFill>
                <a:srgbClr val="FF0000"/>
              </a:solidFill>
              <a:latin typeface="inherit"/>
            </a:endParaRPr>
          </a:p>
          <a:p>
            <a:pPr algn="l" fontAlgn="base"/>
            <a:r>
              <a:rPr lang="tr-TR" sz="2800" b="0" i="0" dirty="0">
                <a:solidFill>
                  <a:srgbClr val="FFFF00"/>
                </a:solidFill>
                <a:effectLst/>
                <a:latin typeface="inherit"/>
              </a:rPr>
              <a:t># </a:t>
            </a:r>
            <a:r>
              <a:rPr lang="de-DE" sz="2800" b="1" i="0" dirty="0">
                <a:solidFill>
                  <a:srgbClr val="FFFF00"/>
                </a:solidFill>
                <a:effectLst/>
                <a:latin typeface="Noto Serif" panose="02020600060500020200" pitchFamily="18" charset="0"/>
              </a:rPr>
              <a:t>0</a:t>
            </a:r>
            <a:r>
              <a:rPr lang="tr-TR" sz="2800" b="1" i="0" dirty="0">
                <a:solidFill>
                  <a:srgbClr val="FFFF00"/>
                </a:solidFill>
                <a:effectLst/>
                <a:latin typeface="Noto Serif" panose="02020600060500020200" pitchFamily="18" charset="0"/>
              </a:rPr>
              <a:t>; </a:t>
            </a:r>
            <a:r>
              <a:rPr lang="de-DE" sz="2800" b="1" i="0" dirty="0">
                <a:solidFill>
                  <a:srgbClr val="FFFF00"/>
                </a:solidFill>
                <a:effectLst/>
                <a:latin typeface="Noto Serif" panose="02020600060500020200" pitchFamily="18" charset="0"/>
              </a:rPr>
              <a:t>0</a:t>
            </a:r>
            <a:r>
              <a:rPr lang="tr-TR" sz="2800" b="1" i="0" dirty="0">
                <a:solidFill>
                  <a:srgbClr val="FFFF00"/>
                </a:solidFill>
                <a:effectLst/>
                <a:latin typeface="Noto Serif" panose="02020600060500020200" pitchFamily="18" charset="0"/>
              </a:rPr>
              <a:t> </a:t>
            </a:r>
            <a:r>
              <a:rPr lang="tr-TR" sz="2800" b="1" dirty="0">
                <a:solidFill>
                  <a:srgbClr val="FFFF00"/>
                </a:solidFill>
                <a:latin typeface="Noto Serif" panose="02020600060500020200" pitchFamily="18" charset="0"/>
              </a:rPr>
              <a:t>v</a:t>
            </a:r>
            <a:r>
              <a:rPr lang="de-DE" sz="2800" b="1" i="0" dirty="0" err="1">
                <a:solidFill>
                  <a:srgbClr val="FFFF00"/>
                </a:solidFill>
                <a:effectLst/>
                <a:latin typeface="Noto Serif" panose="02020600060500020200" pitchFamily="18" charset="0"/>
              </a:rPr>
              <a:t>olta</a:t>
            </a:r>
            <a:r>
              <a:rPr lang="de-DE" sz="2800" b="1" i="0" dirty="0">
                <a:solidFill>
                  <a:srgbClr val="FFFF00"/>
                </a:solidFill>
                <a:effectLst/>
                <a:latin typeface="Noto Serif" panose="02020600060500020200" pitchFamily="18" charset="0"/>
              </a:rPr>
              <a:t> </a:t>
            </a:r>
            <a:r>
              <a:rPr lang="de-DE" sz="2800" b="1" i="0" dirty="0" err="1">
                <a:solidFill>
                  <a:srgbClr val="FFFF00"/>
                </a:solidFill>
                <a:effectLst/>
                <a:latin typeface="Noto Serif" panose="02020600060500020200" pitchFamily="18" charset="0"/>
              </a:rPr>
              <a:t>karşılık</a:t>
            </a:r>
            <a:r>
              <a:rPr lang="de-DE" sz="2800" b="1" i="0" dirty="0">
                <a:solidFill>
                  <a:srgbClr val="FFFF00"/>
                </a:solidFill>
                <a:effectLst/>
                <a:latin typeface="Noto Serif" panose="02020600060500020200" pitchFamily="18" charset="0"/>
              </a:rPr>
              <a:t> </a:t>
            </a:r>
            <a:r>
              <a:rPr lang="de-DE" sz="2800" b="1" i="0" dirty="0" err="1">
                <a:solidFill>
                  <a:srgbClr val="FFFF00"/>
                </a:solidFill>
                <a:effectLst/>
                <a:latin typeface="Noto Serif" panose="02020600060500020200" pitchFamily="18" charset="0"/>
              </a:rPr>
              <a:t>gelir</a:t>
            </a:r>
            <a:r>
              <a:rPr lang="tr-TR" sz="2800" b="1" i="0" dirty="0">
                <a:solidFill>
                  <a:srgbClr val="FFFF00"/>
                </a:solidFill>
                <a:effectLst/>
                <a:latin typeface="Noto Serif" panose="02020600060500020200" pitchFamily="18" charset="0"/>
              </a:rPr>
              <a:t>,</a:t>
            </a:r>
            <a:r>
              <a:rPr lang="de-DE" sz="2800" b="1" i="0" dirty="0">
                <a:solidFill>
                  <a:srgbClr val="FFFF00"/>
                </a:solidFill>
                <a:effectLst/>
                <a:latin typeface="Noto Serif" panose="02020600060500020200" pitchFamily="18" charset="0"/>
              </a:rPr>
              <a:t> 1 i</a:t>
            </a:r>
            <a:r>
              <a:rPr lang="tr-TR" sz="2800" b="1" dirty="0">
                <a:solidFill>
                  <a:srgbClr val="FFFF00"/>
                </a:solidFill>
                <a:latin typeface="Noto Serif" panose="02020600060500020200" pitchFamily="18" charset="0"/>
              </a:rPr>
              <a:t>se;</a:t>
            </a:r>
            <a:r>
              <a:rPr lang="de-DE" sz="2800" b="1" i="0" dirty="0">
                <a:solidFill>
                  <a:srgbClr val="FFFF00"/>
                </a:solidFill>
                <a:effectLst/>
                <a:latin typeface="Noto Serif" panose="02020600060500020200" pitchFamily="18" charset="0"/>
              </a:rPr>
              <a:t> 3.3 </a:t>
            </a:r>
            <a:r>
              <a:rPr lang="de-DE" sz="2800" b="1" i="0" dirty="0" err="1">
                <a:solidFill>
                  <a:srgbClr val="FFFF00"/>
                </a:solidFill>
                <a:effectLst/>
                <a:latin typeface="Noto Serif" panose="02020600060500020200" pitchFamily="18" charset="0"/>
              </a:rPr>
              <a:t>volta</a:t>
            </a:r>
            <a:r>
              <a:rPr lang="de-DE" sz="2800" b="1" i="0" dirty="0">
                <a:solidFill>
                  <a:srgbClr val="FFFF00"/>
                </a:solidFill>
                <a:effectLst/>
                <a:latin typeface="Noto Serif" panose="02020600060500020200" pitchFamily="18" charset="0"/>
              </a:rPr>
              <a:t> </a:t>
            </a:r>
            <a:r>
              <a:rPr lang="de-DE" sz="2800" b="1" i="0" dirty="0" err="1">
                <a:solidFill>
                  <a:srgbClr val="FFFF00"/>
                </a:solidFill>
                <a:effectLst/>
                <a:latin typeface="Noto Serif" panose="02020600060500020200" pitchFamily="18" charset="0"/>
              </a:rPr>
              <a:t>karşılık</a:t>
            </a:r>
            <a:r>
              <a:rPr lang="de-DE" sz="2800" b="1" i="0" dirty="0">
                <a:solidFill>
                  <a:srgbClr val="FFFF00"/>
                </a:solidFill>
                <a:effectLst/>
                <a:latin typeface="Noto Serif" panose="02020600060500020200" pitchFamily="18" charset="0"/>
              </a:rPr>
              <a:t> </a:t>
            </a:r>
            <a:r>
              <a:rPr lang="de-DE" sz="2800" b="1" i="0" dirty="0" err="1">
                <a:solidFill>
                  <a:srgbClr val="FFFF00"/>
                </a:solidFill>
                <a:effectLst/>
                <a:latin typeface="Noto Serif" panose="02020600060500020200" pitchFamily="18" charset="0"/>
              </a:rPr>
              <a:t>gelir</a:t>
            </a:r>
            <a:r>
              <a:rPr lang="de-DE" sz="2800" b="1" i="0" dirty="0">
                <a:solidFill>
                  <a:srgbClr val="FFFF00"/>
                </a:solidFill>
                <a:effectLst/>
                <a:latin typeface="Noto Serif" panose="02020600060500020200" pitchFamily="18" charset="0"/>
              </a:rPr>
              <a:t>.</a:t>
            </a:r>
            <a:endParaRPr lang="en-US" sz="2800" b="0" i="0" dirty="0">
              <a:solidFill>
                <a:srgbClr val="FFFF00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3602572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9629</TotalTime>
  <Words>1285</Words>
  <Application>Microsoft Office PowerPoint</Application>
  <PresentationFormat>Geniş ekran</PresentationFormat>
  <Paragraphs>243</Paragraphs>
  <Slides>31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12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31</vt:i4>
      </vt:variant>
    </vt:vector>
  </HeadingPairs>
  <TitlesOfParts>
    <vt:vector size="44" baseType="lpstr">
      <vt:lpstr>Arial</vt:lpstr>
      <vt:lpstr>Arial</vt:lpstr>
      <vt:lpstr>Calibri</vt:lpstr>
      <vt:lpstr>Calibri Light</vt:lpstr>
      <vt:lpstr>Cambria Math</vt:lpstr>
      <vt:lpstr>Consolas</vt:lpstr>
      <vt:lpstr>inherit</vt:lpstr>
      <vt:lpstr>Linux Libertine</vt:lpstr>
      <vt:lpstr>Noto Serif</vt:lpstr>
      <vt:lpstr>Roboto</vt:lpstr>
      <vt:lpstr>Source Code Pro</vt:lpstr>
      <vt:lpstr>Times New Roman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GAP</dc:creator>
  <cp:lastModifiedBy>Burak Ahmet ÖZDEN</cp:lastModifiedBy>
  <cp:revision>129</cp:revision>
  <dcterms:created xsi:type="dcterms:W3CDTF">2019-10-07T09:26:43Z</dcterms:created>
  <dcterms:modified xsi:type="dcterms:W3CDTF">2022-10-20T13:10:56Z</dcterms:modified>
</cp:coreProperties>
</file>